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1"/>
  </p:notesMasterIdLst>
  <p:sldIdLst>
    <p:sldId id="299" r:id="rId2"/>
    <p:sldId id="300" r:id="rId3"/>
    <p:sldId id="301" r:id="rId4"/>
    <p:sldId id="302" r:id="rId5"/>
    <p:sldId id="305" r:id="rId6"/>
    <p:sldId id="306" r:id="rId7"/>
    <p:sldId id="304" r:id="rId8"/>
    <p:sldId id="307" r:id="rId9"/>
    <p:sldId id="308" r:id="rId10"/>
    <p:sldId id="309" r:id="rId11"/>
    <p:sldId id="312" r:id="rId12"/>
    <p:sldId id="313" r:id="rId13"/>
    <p:sldId id="314" r:id="rId14"/>
    <p:sldId id="310" r:id="rId15"/>
    <p:sldId id="311" r:id="rId16"/>
    <p:sldId id="315" r:id="rId17"/>
    <p:sldId id="316" r:id="rId18"/>
    <p:sldId id="303" r:id="rId19"/>
    <p:sldId id="272" r:id="rId20"/>
  </p:sldIdLst>
  <p:sldSz cx="12192000" cy="6858000"/>
  <p:notesSz cx="9144000" cy="6858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408" autoAdjust="0"/>
  </p:normalViewPr>
  <p:slideViewPr>
    <p:cSldViewPr snapToGrid="0" showGuides="1">
      <p:cViewPr varScale="1">
        <p:scale>
          <a:sx n="102" d="100"/>
          <a:sy n="102" d="100"/>
        </p:scale>
        <p:origin x="153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7947c53281b2d0565b17da2d31737b0">
            <a:r>
              <a:rPr dirty="0" lang="en-US"/>
              <a:t>Il convient de noter que si vos sélections sont trop nombreuses, vous risquez d'obtenir une très longue liste de violations des règles de validation, ce qui peut rendre le suivi difficile. </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664069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d2d439046d9e78644518bf644fc53f0">
            <a:r>
              <a:rPr dirty="0" lang="en-US" noProof="0"/>
              <a:t>C'est pourquoi il est préférable de limiter vos sélections aux unités d'organisation, à la période et aux règles de validation que vous souhaitez vérifier.</a:t>
            </a: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79095800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d0caa849204a7c7860fda1e55e19f55">
            <a:r>
              <a:rPr dirty="0" lang="en-US" noProof="0"/>
              <a:t>Sous le champ Groupes de règles de validation, vous verrez une case à cocher Envoyer des notifications. Cette case permet d'envoyer une notification à un utilisateur ou à un groupe d'utilisateurs en cas d'erreur dans les règles de validation. Les notifications ne seront envoyées que si elles ont été configurées. Pour des raisons de sécurité, les notifications sont envoyées uniquement via le système de messagerie interne de DHIS2.</a:t>
            </a: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282346805"/>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8ebdbcd22661941c61e451ae4982d67">
            <a:r>
              <a:rPr dirty="0" lang="en-US"/>
              <a:t>Vient ensuite la case Persister les nouveaux résultats. Vous n'avez pas à vous en préoccuper, mais si vous souhaitez en savoir plus, vous pouvez consulter la documentation du site web DHIS2.</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6904408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44c9fbe78ba8beefedfae5dcb036c7">
            <a:r>
              <a:rPr dirty="0" lang="en-US"/>
              <a:t>Cliquez maintenant sur le bouton Valider. Comme vous pouvez le constater, nous obtenons un certain nombre de résultats.</a:t>
            </a:r>
          </a:p>
          <a:p>
            <a:endParaRPr dirty="0" lang="en-US"/>
          </a:p>
          <a:p txid="c9f86da508cf3c7b3070ac5dcd992c64">
            <a:r>
              <a:rPr dirty="0" lang="en-US"/>
              <a:t>Voyons ce qu'elles signifient. Chacune de ces notifications correspond à une erreur que l'analyse des règles de validation a détectée.</a:t>
            </a:r>
          </a:p>
          <a:p>
            <a:endParaRPr dirty="0" lang="en-US"/>
          </a:p>
          <a:p txid="01c77cf0d476e10322572c5d9f6b7383">
            <a:r>
              <a:rPr dirty="0" lang="en-US"/>
              <a:t>Le résultat indique l'emplacement de l'erreur, la période, l'importance, la règle de validation violée, ainsi que les valeurs et les opérateurs.</a:t>
            </a:r>
          </a:p>
          <a:p>
            <a:endParaRPr dirty="0" lang="en-US"/>
          </a:p>
          <a:p txid="5148bfb6aa04aef9c484ccbb12a016ef">
            <a:r>
              <a:rPr dirty="0" lang="en-US"/>
              <a:t>Il est plus facile de visualiser l'erreur si vous cliquez sur le bouton info dans la colonne des détails.</a:t>
            </a:r>
          </a:p>
          <a:p>
            <a:endParaRPr dirty="0" lang="en-US"/>
          </a:p>
          <a:p txid="a28935216378aae3e08b0b834fa0bbdc">
            <a:r>
              <a:rPr dirty="0" lang="en-US"/>
              <a:t>Comme vous pouvez le constater, le panneau d'information fournit une description détaillée de l'erreur de validation et de comment elle a été violée.</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406743222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16c1a644ba872c4ad663196d15bd3e">
            <a:r>
              <a:rPr b="0" dirty="0" i="0" lang="en-US" noProof="0" strike="noStrike" sz="1800" u="none">
                <a:solidFill>
                  <a:srgbClr val="000000"/>
                </a:solidFill>
                <a:effectLst/>
                <a:latin charset="0" panose="020F0502020204030203" pitchFamily="34" typeface="Lato"/>
              </a:rPr>
              <a:t>En haut du panneau, vous pouvez voir le nom et la description de la règle de validation qui a été violée, ainsi que les côtés gauche et droit de l'expression de la règle de validation.</a:t>
            </a: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610745010"/>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53dc6ff32b81c3858618e1b1e7ea33d">
            <a:r>
              <a:rPr dirty="0" lang="en-US" noProof="0"/>
              <a:t>Dans la violation sélectionnée, vous pouvez voir que le nombre de lits occupés ou le côté gauche de l'expression doit être inférieur ou égal au nombre total de lits ou le côté droit de l'expression.</a:t>
            </a: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584249149"/>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cf22c1fbcc1d7873545dfb217768e03">
            <a:r>
              <a:rPr dirty="0" lang="en-US" noProof="0"/>
              <a:t>Les données saisies pour cette unité d'organisation ne respectent pas cette règle. Il y a eu plus de lits occupés que de lits au total. Ces analyses de règles de lot peuvent être utiles aux utilisateurs qui contrôlent la qualité des données pour un ou plusieurs ensembles de données à différents niveaux de la hiérarchie organisationnelle.</a:t>
            </a:r>
            <a:br>
              <a:rPr dirty="0" lang="en-US" noProof="0"/>
            </a:br>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3620810680"/>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64f60318cbf36580fd727ba8649fa04">
            <a:pPr rtl="0"/>
            <a:r>
              <a:rPr dirty="0" lang="en-US">
                <a:solidFill>
                  <a:srgbClr val="000000"/>
                </a:solidFill>
                <a:sym typeface=""/>
              </a:rPr>
              <a:t>En résumé, pour effectuer l'analyse de règles de validation par lots, ouvrez l'application Qualité des données dans DHIS2, sélectionnez les unités d'organisation, la plage de dates et le groupe de règles de validation, puis lancez la validation. L'application énumère alors les erreurs dans les données et indique les règles de validation qui n'ont pas été respectées.</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27237be45c115e143b8da4980ae39f">
            <a:r>
              <a:rPr dirty="0" lang="en-US" noProof="0"/>
              <a:t>La validation des données est un outil utile pour vérifier la qualité des données saisies dans DHIS2. Cependant, l'exécution de contrôles de validation des données individuellement pour chaque ensemble de données peut prendre beaucoup de temps et ne permet pas de valider les données d'un ensemble de données à l'autre. Comment DHIS2 permet-il de rendre la validation des données plus efficace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99283720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8ddec1b0ba899c4c440bfc8dd62ca36">
            <a:r>
              <a:rPr dirty="0" lang="en-US" noProof="0"/>
              <a:t>Une fois la saisie des données terminée, certains outils de DHIS2 peuvent être utilisés pour garantir une meilleure qualité des données. Il s'agit notamment de la fonction d'analyse des règles de validation des lots dans l'application Qualité des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1353009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fb0da0101845574522603ac6754dddd">
            <a:r>
              <a:rPr dirty="0" lang="en-US" noProof="0"/>
              <a:t>L'analyse des règles de validation de lots nous permet de valider un grand nombre de données à la fois.</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34093407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e02aa50469ccd9d5411119560add7e0">
            <a:r>
              <a:rPr dirty="0" lang="en-US" noProof="0"/>
              <a:t>Cela diffère des règles de validation exécutées dans l'application de saisie de données. Elle permet de valider des données agrégées pour plusieurs ensembles de données, périodes et unités d'organisation.</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5377212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b0fa7e699a82ddd462540d20756078">
            <a:r>
              <a:rPr dirty="0" lang="en-US" noProof="0"/>
              <a:t>Cela se fait généralement dans le cadre d'un processus organisé d'examen de qualité des données et effectué par des utilisateurs du DHIS2 qui ont l'autorité nécessaire pour examiner ces données. Voyons comment cela fonctionne dans la validation des données agrégées de la surveillance du COVID-19.</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397875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8dd5a4e8e3800be844d51373d318375">
            <a:r>
              <a:rPr dirty="0" lang="en-US" noProof="0"/>
              <a:t>Pour obtenir une validation de lots, vous devez ouvrir l'application Qualité des données à partir du menu de l'application DHIS2. Dans l'application, sélectionnez Analyse de Règles de Validation.</a:t>
            </a:r>
          </a:p>
          <a:p>
            <a:endParaRPr dirty="0" lang="en-US" noProof="0"/>
          </a:p>
          <a:p txid="864bc17432f328843502f3306bcaac8b">
            <a:r>
              <a:rPr dirty="0" lang="en-US" noProof="0"/>
              <a:t>Vous pouvez y sélectionner les paramètres des données que vous souhaitez valider. Pour utiliser l'application, vous devez sélectionner une ou plusieurs unités d'organisation, les dates de début et de fin et le groupe de règles de validation à analyser.</a:t>
            </a:r>
          </a:p>
          <a:p>
            <a:endParaRPr dirty="0" lang="en-US" noProof="0"/>
          </a:p>
          <a:p txid="2162787c9e4e70e830ddd3e8e2998de8">
            <a:r>
              <a:rPr dirty="0" lang="en-US" noProof="0"/>
              <a:t>Examinons chacun de ces champs plus en détail. Sélectionnez l'unité d'organisation dans laquelle vous souhaitez appliquer la règle de validation.</a:t>
            </a:r>
          </a:p>
          <a:p>
            <a:endParaRPr dirty="0" lang="en-US" noProof="0"/>
          </a:p>
          <a:p txid="4611feeffff420688eb264c8b891baf5">
            <a:r>
              <a:rPr dirty="0" lang="en-US" noProof="0"/>
              <a:t>Pour cette démonstration, ouvrons la hiérarchie de </a:t>
            </a:r>
            <a:r>
              <a:rPr dirty="0" err="1" lang="en-US" noProof="0"/>
              <a:t>Trainingland</a:t>
            </a:r>
            <a:r>
              <a:rPr dirty="0" lang="en-US" noProof="0"/>
              <a:t> et de la région animale, et sélectionnons l'unité d'organisation Bird District. La règle s'appliquera à toutes les données des unités d'organisation situées en dessous de ce district dans la hiérarchie des unités d'organisation.</a:t>
            </a:r>
          </a:p>
          <a:p>
            <a:endParaRPr dirty="0" lang="en-US" noProof="0"/>
          </a:p>
          <a:p txid="1a96ea12b0607c0ac2f8594413142c1a">
            <a:r>
              <a:rPr dirty="0" lang="en-US" noProof="0"/>
              <a:t>Si vous le souhaitez, vous pouvez effectuer une analyse de règles de validation à un niveau supérieur ou inférieur de la hiérarchie des unités d'organisation, en sélectionnant par exemple un seul établissement au lieu de l'ensemble du district. Ensuite, définissez la période à analyser.</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29759470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fae02311ed87dd59d822b4b9fcc5d34">
            <a:r>
              <a:rPr dirty="0" lang="en-US"/>
              <a:t>Les dates de la période sont liées à deux éléments : la période de saisie des données et la période attribuée à la règle de validation. Par exemple, si les données sont saisies mensuellement, vous devez sélectionner une plage de dates couvrant au moins un mois complet.</a:t>
            </a:r>
          </a:p>
          <a:p>
            <a:endParaRPr dirty="0" lang="en-US"/>
          </a:p>
          <a:p txid="2a1a1930b4b555857d160d522cdca683">
            <a:r>
              <a:rPr dirty="0" lang="en-US"/>
              <a:t>La règle de validation doit également être configurée pour valider les données mensuelles. Cela est possible grâce à la configuration des règles de validation. Nous examinerons ce concept plus en détail dans le cours de personnalisation de DHIS2. Les données de la surveillance du COVID-19 sont saisies quotidiennement.</a:t>
            </a: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88441464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7cd5e2a83da0bf61c38074372bab26">
            <a:r>
              <a:rPr dirty="0" lang="en-US" noProof="0"/>
              <a:t>Pour cet exemple, validons les données du 1er mai 2021 au 31 août 2021. Vous pouvez ensuite sélectionner les règles de validation que vous souhaitez analyser.</a:t>
            </a:r>
          </a:p>
          <a:p>
            <a:endParaRPr dirty="0" lang="en-US" noProof="0"/>
          </a:p>
          <a:p txid="54a20da279bd7dd50980bd3a480b4915">
            <a:r>
              <a:rPr dirty="0" lang="en-US" noProof="0"/>
              <a:t>Les règles de validation peuvent être regroupées pour faciliter la validation de plusieurs règles à la fois. Dans cet exemple, le groupe de règles de validation COVID-19 va appliquer toutes les règles de validation relatives à la surveillance du COVID-19.</a:t>
            </a: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809488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9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3.xml" Type="http://schemas.openxmlformats.org/officeDocument/2006/relationships/slideLayout"/><Relationship Id="rId1" Target="../tags/tag11.xml" Type="http://schemas.openxmlformats.org/officeDocument/2006/relationships/tags"/><Relationship Id="rId4" Target="../media/image3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3.xml" Type="http://schemas.openxmlformats.org/officeDocument/2006/relationships/slideLayout"/><Relationship Id="rId1" Target="../tags/tag12.xml" Type="http://schemas.openxmlformats.org/officeDocument/2006/relationships/tags"/><Relationship Id="rId4" Target="../media/image3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xml" Type="http://schemas.openxmlformats.org/officeDocument/2006/relationships/slideLayout"/><Relationship Id="rId1" Target="../tags/tag13.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3.xml" Type="http://schemas.openxmlformats.org/officeDocument/2006/relationships/slideLayout"/><Relationship Id="rId1" Target="../tags/tag14.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3.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3.xml" Type="http://schemas.openxmlformats.org/officeDocument/2006/relationships/slideLayout"/><Relationship Id="rId1" Target="../tags/tag16.xml" Type="http://schemas.openxmlformats.org/officeDocument/2006/relationships/tags"/><Relationship Id="rId4" Target="../media/image3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3.xml" Type="http://schemas.openxmlformats.org/officeDocument/2006/relationships/slideLayout"/><Relationship Id="rId1" Target="../tags/tag17.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3.xml" Type="http://schemas.openxmlformats.org/officeDocument/2006/relationships/slideLayout"/><Relationship Id="rId1" Target="../tags/tag18.xml" Type="http://schemas.openxmlformats.org/officeDocument/2006/relationships/tags"/><Relationship Id="rId6" Target="../media/image37.svg" Type="http://schemas.openxmlformats.org/officeDocument/2006/relationships/image"/><Relationship Id="rId5" Target="../media/image36.png" Type="http://schemas.openxmlformats.org/officeDocument/2006/relationships/image"/><Relationship Id="rId4" Target="../media/image3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2.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16.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6.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25.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3.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3.xml" Type="http://schemas.openxmlformats.org/officeDocument/2006/relationships/slideLayout"/><Relationship Id="rId1" Target="../tags/tag9.xml" Type="http://schemas.openxmlformats.org/officeDocument/2006/relationships/tags"/><Relationship Id="rId4" Target="../media/image31.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3.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818aac3dd38e0158b7564e273a0e154">
            <a:r>
              <a:rPr lang="en-US"/>
              <a:t>Analyse de règles de validation des lots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lang="en-US"/>
              <a:t>Saisie et Validation des données</a:t>
            </a:r>
            <a:endParaRPr dirty="0" lang="en-U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830997"/>
          </a:xfrm>
          <a:prstGeom prst="rect">
            <a:avLst/>
          </a:prstGeom>
          <a:noFill/>
        </p:spPr>
        <p:txBody>
          <a:bodyPr rtlCol="0" wrap="square">
            <a:spAutoFit/>
          </a:bodyPr>
          <a:lstStyle/>
          <a:p txid="750dd498c77118bb45995681cec3f922">
            <a:pPr>
              <a:buClr>
                <a:srgbClr val="008CCF"/>
              </a:buClr>
            </a:pPr>
            <a:r>
              <a:rPr dirty="0" lang="en-US" sz="2400"/>
              <a:t>Plage de données pour la règle de validation :</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830997"/>
          </a:xfrm>
          <a:prstGeom prst="rect">
            <a:avLst/>
          </a:prstGeom>
          <a:noFill/>
        </p:spPr>
        <p:txBody>
          <a:bodyPr rtlCol="0" wrap="square">
            <a:spAutoFit/>
          </a:bodyPr>
          <a:lstStyle/>
          <a:p txid="214409cbd7ba4ebdfb775fba10bda5fb">
            <a:pPr indent="-342900" marL="342900">
              <a:buClr>
                <a:srgbClr val="008CCF"/>
              </a:buClr>
              <a:buFont charset="0" panose="020B0604020202020204" pitchFamily="34" typeface="Arial"/>
              <a:buChar char="•"/>
            </a:pPr>
            <a:r>
              <a:rPr dirty="0" lang="en-US" sz="2400"/>
              <a:t>Trop nombreux :</a:t>
            </a:r>
          </a:p>
          <a:p txid="5dc71bafe4b55b10612af5347dc9a1ef">
            <a:pPr indent="-342900" lvl="1" marL="800100">
              <a:buClr>
                <a:srgbClr val="008CCF"/>
              </a:buClr>
              <a:buFont charset="0" panose="020B0604020202020204" pitchFamily="34" typeface="Arial"/>
              <a:buChar char="•"/>
            </a:pPr>
            <a:r>
              <a:rPr dirty="0" lang="en-US" sz="2400"/>
              <a:t>Longue liste d'infractions</a:t>
            </a:r>
          </a:p>
        </p:txBody>
      </p:sp>
      <p:cxnSp>
        <p:nvCxnSpPr>
          <p:cNvPr id="14" name="Straight Arrow Connector 13">
            <a:extLst>
              <a:ext uri="{FF2B5EF4-FFF2-40B4-BE49-F238E27FC236}">
                <a16:creationId xmlns:a16="http://schemas.microsoft.com/office/drawing/2014/main" id="{2F7003FC-E4A3-4BCC-AF1A-DDD8E4A56F0B}"/>
              </a:ext>
            </a:extLst>
          </p:cNvPr>
          <p:cNvCxnSpPr>
            <a:cxnSpLocks/>
          </p:cNvCxnSpPr>
          <p:nvPr/>
        </p:nvCxnSpPr>
        <p:spPr>
          <a:xfrm>
            <a:off x="3821906" y="2836232"/>
            <a:ext cx="0" cy="435607"/>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C77C1F-63F7-4792-B16B-D01FDF4D4E09}"/>
              </a:ext>
            </a:extLst>
          </p:cNvPr>
          <p:cNvSpPr txBox="1"/>
          <p:nvPr/>
        </p:nvSpPr>
        <p:spPr>
          <a:xfrm>
            <a:off x="2228856" y="3429000"/>
            <a:ext cx="3186112" cy="830997"/>
          </a:xfrm>
          <a:prstGeom prst="rect">
            <a:avLst/>
          </a:prstGeom>
          <a:noFill/>
        </p:spPr>
        <p:txBody>
          <a:bodyPr rtlCol="0" wrap="square">
            <a:spAutoFit/>
          </a:bodyPr>
          <a:lstStyle/>
          <a:p txid="2cca5ea9c7f6bb2238f780456ff8235d">
            <a:pPr algn="ctr">
              <a:buClr>
                <a:srgbClr val="008CCF"/>
              </a:buClr>
            </a:pPr>
            <a:r>
              <a:rPr dirty="0" lang="en-US" sz="2400"/>
              <a:t>Difficile d'assurer le suivi</a:t>
            </a:r>
          </a:p>
        </p:txBody>
      </p:sp>
    </p:spTree>
    <p:custDataLst>
      <p:tags r:id="rId1"/>
    </p:custDataLst>
    <p:extLst>
      <p:ext uri="{BB962C8B-B14F-4D97-AF65-F5344CB8AC3E}">
        <p14:creationId xmlns:p14="http://schemas.microsoft.com/office/powerpoint/2010/main" val="3167273294"/>
      </p:ext>
    </p:extLst>
  </p:cSld>
  <p:clrMapOvr>
    <a:masterClrMapping/>
  </p:clrMapOvr>
  <mc:AlternateContent xmlns:mc="http://schemas.openxmlformats.org/markup-compatibility/2006" xmlns:p14="http://schemas.microsoft.com/office/powerpoint/2010/main">
    <mc:Choice Requires="p14">
      <p:transition advTm="13480" p14:dur="2000" spd="slow"/>
    </mc:Choice>
    <mc:Fallback xmlns="">
      <p:transition advTm="134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par>
                                <p:cTn fill="hold" id="11" nodeType="withEffect" presetClass="entr" presetID="10" presetSubtype="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500" id="13"/>
                                        <p:tgtEl>
                                          <p:spTgt spid="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3">
                                            <p:txEl>
                                              <p:pRg end="0" st="0"/>
                                            </p:txEl>
                                          </p:spTgt>
                                        </p:tgtEl>
                                        <p:attrNameLst>
                                          <p:attrName>style.visibility</p:attrName>
                                        </p:attrNameLst>
                                      </p:cBhvr>
                                      <p:to>
                                        <p:strVal val="visible"/>
                                      </p:to>
                                    </p:set>
                                    <p:animEffect filter="fade" transition="in">
                                      <p:cBhvr>
                                        <p:cTn dur="500" id="18"/>
                                        <p:tgtEl>
                                          <p:spTgt spid="13">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3">
                                            <p:txEl>
                                              <p:pRg end="1" st="1"/>
                                            </p:txEl>
                                          </p:spTgt>
                                        </p:tgtEl>
                                        <p:attrNameLst>
                                          <p:attrName>style.visibility</p:attrName>
                                        </p:attrNameLst>
                                      </p:cBhvr>
                                      <p:to>
                                        <p:strVal val="visible"/>
                                      </p:to>
                                    </p:set>
                                    <p:animEffect filter="fade" transition="in">
                                      <p:cBhvr>
                                        <p:cTn dur="500" id="23"/>
                                        <p:tgtEl>
                                          <p:spTgt spid="13">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1">
                                  <p:stCondLst>
                                    <p:cond delay="0"/>
                                  </p:stCondLst>
                                  <p:childTnLst>
                                    <p:set>
                                      <p:cBhvr>
                                        <p:cTn dur="1" fill="hold" id="27">
                                          <p:stCondLst>
                                            <p:cond delay="0"/>
                                          </p:stCondLst>
                                        </p:cTn>
                                        <p:tgtEl>
                                          <p:spTgt spid="14"/>
                                        </p:tgtEl>
                                        <p:attrNameLst>
                                          <p:attrName>style.visibility</p:attrName>
                                        </p:attrNameLst>
                                      </p:cBhvr>
                                      <p:to>
                                        <p:strVal val="visible"/>
                                      </p:to>
                                    </p:set>
                                    <p:animEffect filter="wipe(up)" transition="in">
                                      <p:cBhvr>
                                        <p:cTn dur="500" id="28"/>
                                        <p:tgtEl>
                                          <p:spTgt spid="14"/>
                                        </p:tgtEl>
                                      </p:cBhvr>
                                    </p:animEffect>
                                  </p:childTnLst>
                                </p:cTn>
                              </p:par>
                            </p:childTnLst>
                          </p:cTn>
                        </p:par>
                        <p:par>
                          <p:cTn fill="hold" id="29">
                            <p:stCondLst>
                              <p:cond delay="500"/>
                            </p:stCondLst>
                            <p:childTnLst>
                              <p:par>
                                <p:cTn fill="hold" grpId="0" id="30" nodeType="after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xit" presetID="10" presetSubtype="0">
                                  <p:stCondLst>
                                    <p:cond delay="0"/>
                                  </p:stCondLst>
                                  <p:childTnLst>
                                    <p:animEffect filter="fade" transition="out">
                                      <p:cBhvr>
                                        <p:cTn dur="500" id="36"/>
                                        <p:tgtEl>
                                          <p:spTgt spid="13">
                                            <p:txEl>
                                              <p:pRg end="0" st="0"/>
                                            </p:txEl>
                                          </p:spTgt>
                                        </p:tgtEl>
                                      </p:cBhvr>
                                    </p:animEffect>
                                    <p:set>
                                      <p:cBhvr>
                                        <p:cTn dur="1" fill="hold" id="37">
                                          <p:stCondLst>
                                            <p:cond delay="499"/>
                                          </p:stCondLst>
                                        </p:cTn>
                                        <p:tgtEl>
                                          <p:spTgt spid="13">
                                            <p:txEl>
                                              <p:pRg end="0" st="0"/>
                                            </p:txEl>
                                          </p:spTgt>
                                        </p:tgtEl>
                                        <p:attrNameLst>
                                          <p:attrName>style.visibility</p:attrName>
                                        </p:attrNameLst>
                                      </p:cBhvr>
                                      <p:to>
                                        <p:strVal val="hidden"/>
                                      </p:to>
                                    </p:set>
                                  </p:childTnLst>
                                </p:cTn>
                              </p:par>
                              <p:par>
                                <p:cTn fill="hold" grpId="1" id="38" nodeType="withEffect" presetClass="exit" presetID="10" presetSubtype="0">
                                  <p:stCondLst>
                                    <p:cond delay="0"/>
                                  </p:stCondLst>
                                  <p:childTnLst>
                                    <p:animEffect filter="fade" transition="out">
                                      <p:cBhvr>
                                        <p:cTn dur="500" id="39"/>
                                        <p:tgtEl>
                                          <p:spTgt spid="13">
                                            <p:txEl>
                                              <p:pRg end="1" st="1"/>
                                            </p:txEl>
                                          </p:spTgt>
                                        </p:tgtEl>
                                      </p:cBhvr>
                                    </p:animEffect>
                                    <p:set>
                                      <p:cBhvr>
                                        <p:cTn dur="1" fill="hold" id="40">
                                          <p:stCondLst>
                                            <p:cond delay="499"/>
                                          </p:stCondLst>
                                        </p:cTn>
                                        <p:tgtEl>
                                          <p:spTgt spid="13">
                                            <p:txEl>
                                              <p:pRg end="1" st="1"/>
                                            </p:txEl>
                                          </p:spTgt>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4"/>
                                        </p:tgtEl>
                                      </p:cBhvr>
                                    </p:animEffect>
                                    <p:set>
                                      <p:cBhvr>
                                        <p:cTn dur="1" fill="hold" id="43">
                                          <p:stCondLst>
                                            <p:cond delay="499"/>
                                          </p:stCondLst>
                                        </p:cTn>
                                        <p:tgtEl>
                                          <p:spTgt spid="14"/>
                                        </p:tgtEl>
                                        <p:attrNameLst>
                                          <p:attrName>style.visibility</p:attrName>
                                        </p:attrNameLst>
                                      </p:cBhvr>
                                      <p:to>
                                        <p:strVal val="hidden"/>
                                      </p:to>
                                    </p:set>
                                  </p:childTnLst>
                                </p:cTn>
                              </p:par>
                              <p:par>
                                <p:cTn fill="hold" grpId="1" id="44" nodeType="withEffect" presetClass="exit" presetID="10" presetSubtype="0">
                                  <p:stCondLst>
                                    <p:cond delay="0"/>
                                  </p:stCondLst>
                                  <p:childTnLst>
                                    <p:animEffect filter="fade" transition="out">
                                      <p:cBhvr>
                                        <p:cTn dur="500" id="45"/>
                                        <p:tgtEl>
                                          <p:spTgt spid="16"/>
                                        </p:tgtEl>
                                      </p:cBhvr>
                                    </p:animEffect>
                                    <p:set>
                                      <p:cBhvr>
                                        <p:cTn dur="1" fill="hold" id="46">
                                          <p:stCondLst>
                                            <p:cond delay="499"/>
                                          </p:stCondLst>
                                        </p:cTn>
                                        <p:tgtEl>
                                          <p:spTgt spid="16"/>
                                        </p:tgtEl>
                                        <p:attrNameLst>
                                          <p:attrName>style.visibility</p:attrName>
                                        </p:attrNameLst>
                                      </p:cBhvr>
                                      <p:to>
                                        <p:strVal val="hidden"/>
                                      </p:to>
                                    </p:set>
                                  </p:childTnLst>
                                </p:cTn>
                              </p:par>
                              <p:par>
                                <p:cTn fill="hold" grpId="1" id="47" nodeType="withEffect" presetClass="exit" presetID="10" presetSubtype="0">
                                  <p:stCondLst>
                                    <p:cond delay="0"/>
                                  </p:stCondLst>
                                  <p:childTnLst>
                                    <p:animEffect filter="fade" transition="out">
                                      <p:cBhvr>
                                        <p:cTn dur="500" id="48"/>
                                        <p:tgtEl>
                                          <p:spTgt spid="12"/>
                                        </p:tgtEl>
                                      </p:cBhvr>
                                    </p:animEffect>
                                    <p:set>
                                      <p:cBhvr>
                                        <p:cTn dur="1" fill="hold" id="49">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12"/>
      <p:bldP grpId="1" spid="12"/>
      <p:bldP build="p" grpId="0" spid="13" uiExpand="1"/>
      <p:bldP build="allAtOnce" grpId="1" spid="13"/>
      <p:bldP grpId="0" spid="16"/>
      <p:bldP grpId="1" spid="16"/>
    </p:bldLst>
  </p:timing>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461665"/>
          </a:xfrm>
          <a:prstGeom prst="rect">
            <a:avLst/>
          </a:prstGeom>
          <a:noFill/>
        </p:spPr>
        <p:txBody>
          <a:bodyPr rtlCol="0" wrap="square">
            <a:spAutoFit/>
          </a:bodyPr>
          <a:lstStyle/>
          <a:p txid="020c57519c64df0429b174c37ec1b6dd">
            <a:pPr>
              <a:buClr>
                <a:srgbClr val="008CCF"/>
              </a:buClr>
            </a:pPr>
            <a:r>
              <a:rPr dirty="0" lang="en-US" sz="2400"/>
              <a:t>Limiter votre sélection :</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1200329"/>
          </a:xfrm>
          <a:prstGeom prst="rect">
            <a:avLst/>
          </a:prstGeom>
          <a:noFill/>
        </p:spPr>
        <p:txBody>
          <a:bodyPr rtlCol="0" wrap="square">
            <a:spAutoFit/>
          </a:bodyPr>
          <a:lstStyle/>
          <a:p txid="92480146492b4d27ac99116b246f5ee5">
            <a:pPr indent="-342900" marL="342900">
              <a:buClr>
                <a:srgbClr val="008CCF"/>
              </a:buClr>
              <a:buFont charset="0" panose="020B0604020202020204" pitchFamily="34" typeface="Arial"/>
              <a:buChar char="•"/>
            </a:pPr>
            <a:r>
              <a:rPr dirty="0" lang="en-US" sz="2400"/>
              <a:t>Unités </a:t>
            </a:r>
            <a:r>
              <a:rPr dirty="0" err="1" lang="en-US" sz="2400"/>
              <a:t>d'organisation</a:t>
            </a:r>
            <a:r>
              <a:rPr dirty="0" lang="en-US" sz="2400"/>
              <a:t> spécifique</a:t>
            </a:r>
          </a:p>
          <a:p txid="47dc0595379722a1277d626ec9a635d6">
            <a:pPr indent="-342900" marL="342900">
              <a:buClr>
                <a:srgbClr val="008CCF"/>
              </a:buClr>
              <a:buFont charset="0" panose="020B0604020202020204" pitchFamily="34" typeface="Arial"/>
              <a:buChar char="•"/>
            </a:pPr>
            <a:r>
              <a:rPr dirty="0" lang="en-US" sz="2400"/>
              <a:t>Période de temps</a:t>
            </a:r>
          </a:p>
          <a:p txid="e957fb4f56051bc53f090df22fb7276d">
            <a:pPr indent="-342900" marL="342900">
              <a:buClr>
                <a:srgbClr val="008CCF"/>
              </a:buClr>
              <a:buFont charset="0" panose="020B0604020202020204" pitchFamily="34" typeface="Arial"/>
              <a:buChar char="•"/>
            </a:pPr>
            <a:r>
              <a:rPr dirty="0" lang="en-US" sz="2400"/>
              <a:t>Règles de validation</a:t>
            </a:r>
          </a:p>
        </p:txBody>
      </p:sp>
    </p:spTree>
    <p:custDataLst>
      <p:tags r:id="rId1"/>
    </p:custDataLst>
    <p:extLst>
      <p:ext uri="{BB962C8B-B14F-4D97-AF65-F5344CB8AC3E}">
        <p14:creationId xmlns:p14="http://schemas.microsoft.com/office/powerpoint/2010/main" val="1035220711"/>
      </p:ext>
    </p:extLst>
  </p:cSld>
  <p:clrMapOvr>
    <a:masterClrMapping/>
  </p:clrMapOvr>
  <mc:AlternateContent xmlns:mc="http://schemas.openxmlformats.org/markup-compatibility/2006" xmlns:p14="http://schemas.microsoft.com/office/powerpoint/2010/main">
    <mc:Choice Requires="p14">
      <p:transition advTm="11123" p14:dur="1250" spd="slow"/>
    </mc:Choice>
    <mc:Fallback xmlns="">
      <p:transition advTm="1112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3">
                                            <p:txEl>
                                              <p:pRg end="0" st="0"/>
                                            </p:txEl>
                                          </p:spTgt>
                                        </p:tgtEl>
                                        <p:attrNameLst>
                                          <p:attrName>style.visibility</p:attrName>
                                        </p:attrNameLst>
                                      </p:cBhvr>
                                      <p:to>
                                        <p:strVal val="visible"/>
                                      </p:to>
                                    </p:set>
                                    <p:animEffect filter="fade" transition="in">
                                      <p:cBhvr>
                                        <p:cTn dur="500" id="12"/>
                                        <p:tgtEl>
                                          <p:spTgt spid="1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xEl>
                                              <p:pRg end="1" st="1"/>
                                            </p:txEl>
                                          </p:spTgt>
                                        </p:tgtEl>
                                        <p:attrNameLst>
                                          <p:attrName>style.visibility</p:attrName>
                                        </p:attrNameLst>
                                      </p:cBhvr>
                                      <p:to>
                                        <p:strVal val="visible"/>
                                      </p:to>
                                    </p:set>
                                    <p:animEffect filter="fade" transition="in">
                                      <p:cBhvr>
                                        <p:cTn dur="500" id="17"/>
                                        <p:tgtEl>
                                          <p:spTgt spid="1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3">
                                            <p:txEl>
                                              <p:pRg end="2" st="2"/>
                                            </p:txEl>
                                          </p:spTgt>
                                        </p:tgtEl>
                                        <p:attrNameLst>
                                          <p:attrName>style.visibility</p:attrName>
                                        </p:attrNameLst>
                                      </p:cBhvr>
                                      <p:to>
                                        <p:strVal val="visible"/>
                                      </p:to>
                                    </p:set>
                                    <p:animEffect filter="fade" transition="in">
                                      <p:cBhvr>
                                        <p:cTn dur="500" id="22"/>
                                        <p:tgtEl>
                                          <p:spTgt spid="13">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2"/>
                                        </p:tgtEl>
                                      </p:cBhvr>
                                    </p:animEffect>
                                    <p:set>
                                      <p:cBhvr>
                                        <p:cTn dur="1" fill="hold" id="27">
                                          <p:stCondLst>
                                            <p:cond delay="499"/>
                                          </p:stCondLst>
                                        </p:cTn>
                                        <p:tgtEl>
                                          <p:spTgt spid="12"/>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500" id="29"/>
                                        <p:tgtEl>
                                          <p:spTgt spid="13">
                                            <p:txEl>
                                              <p:pRg end="0" st="0"/>
                                            </p:txEl>
                                          </p:spTgt>
                                        </p:tgtEl>
                                      </p:cBhvr>
                                    </p:animEffect>
                                    <p:set>
                                      <p:cBhvr>
                                        <p:cTn dur="1" fill="hold" id="30">
                                          <p:stCondLst>
                                            <p:cond delay="499"/>
                                          </p:stCondLst>
                                        </p:cTn>
                                        <p:tgtEl>
                                          <p:spTgt spid="13">
                                            <p:txEl>
                                              <p:pRg end="0" st="0"/>
                                            </p:txEl>
                                          </p:spTgt>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500" id="32"/>
                                        <p:tgtEl>
                                          <p:spTgt spid="13">
                                            <p:txEl>
                                              <p:pRg end="1" st="1"/>
                                            </p:txEl>
                                          </p:spTgt>
                                        </p:tgtEl>
                                      </p:cBhvr>
                                    </p:animEffect>
                                    <p:set>
                                      <p:cBhvr>
                                        <p:cTn dur="1" fill="hold" id="33">
                                          <p:stCondLst>
                                            <p:cond delay="499"/>
                                          </p:stCondLst>
                                        </p:cTn>
                                        <p:tgtEl>
                                          <p:spTgt spid="13">
                                            <p:txEl>
                                              <p:pRg end="1" st="1"/>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13">
                                            <p:txEl>
                                              <p:pRg end="2" st="2"/>
                                            </p:txEl>
                                          </p:spTgt>
                                        </p:tgtEl>
                                      </p:cBhvr>
                                    </p:animEffect>
                                    <p:set>
                                      <p:cBhvr>
                                        <p:cTn dur="1" fill="hold" id="36">
                                          <p:stCondLst>
                                            <p:cond delay="499"/>
                                          </p:stCondLst>
                                        </p:cTn>
                                        <p:tgtEl>
                                          <p:spTgt spid="13">
                                            <p:txEl>
                                              <p:pRg end="2" st="2"/>
                                            </p:txEl>
                                          </p:spTgt>
                                        </p:tgtEl>
                                        <p:attrNameLst>
                                          <p:attrName>style.visibility</p:attrName>
                                        </p:attrNameLst>
                                      </p:cBhvr>
                                      <p:to>
                                        <p:strVal val="hidden"/>
                                      </p:to>
                                    </p:set>
                                  </p:childTnLst>
                                </p:cTn>
                              </p:par>
                              <p:par>
                                <p:cTn fill="hold" grpId="0" id="37" nodeType="withEffect" presetClass="exit" presetID="10" presetSubtype="0">
                                  <p:stCondLst>
                                    <p:cond delay="0"/>
                                  </p:stCondLst>
                                  <p:childTnLst>
                                    <p:animEffect filter="fade" transition="out">
                                      <p:cBhvr>
                                        <p:cTn dur="500" id="38"/>
                                        <p:tgtEl>
                                          <p:spTgt spid="4"/>
                                        </p:tgtEl>
                                      </p:cBhvr>
                                    </p:animEffect>
                                    <p:set>
                                      <p:cBhvr>
                                        <p:cTn dur="1" fill="hold" id="39">
                                          <p:stCondLst>
                                            <p:cond delay="499"/>
                                          </p:stCondLst>
                                        </p:cTn>
                                        <p:tgtEl>
                                          <p:spTgt spid="4"/>
                                        </p:tgtEl>
                                        <p:attrNameLst>
                                          <p:attrName>style.visibility</p:attrName>
                                        </p:attrNameLst>
                                      </p:cBhvr>
                                      <p:to>
                                        <p:strVal val="hidden"/>
                                      </p:to>
                                    </p:set>
                                  </p:childTnLst>
                                </p:cTn>
                              </p:par>
                              <p:par>
                                <p:cTn fill="hold" id="40" nodeType="withEffect" presetClass="exit" presetID="10" presetSubtype="0">
                                  <p:stCondLst>
                                    <p:cond delay="0"/>
                                  </p:stCondLst>
                                  <p:childTnLst>
                                    <p:animEffect filter="fade" transition="out">
                                      <p:cBhvr>
                                        <p:cTn dur="500" id="41"/>
                                        <p:tgtEl>
                                          <p:spTgt spid="5"/>
                                        </p:tgtEl>
                                      </p:cBhvr>
                                    </p:animEffect>
                                    <p:set>
                                      <p:cBhvr>
                                        <p:cTn dur="1" fill="hold" id="42">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12"/>
      <p:bldP grpId="1" spid="12"/>
      <p:bldP build="p" grpId="0" spid="13" uiExpand="1"/>
      <p:bldP build="allAtOnce" grpId="1" spid="13"/>
    </p:bld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4" name="Graphic 13">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sp>
        <p:nvSpPr>
          <p:cNvPr id="15" name="Rectangle: Rounded Corners 14">
            <a:extLst>
              <a:ext uri="{FF2B5EF4-FFF2-40B4-BE49-F238E27FC236}">
                <a16:creationId xmlns:a16="http://schemas.microsoft.com/office/drawing/2014/main" id="{9C8FF8B6-0A94-4773-A527-EDC785888289}"/>
              </a:ext>
            </a:extLst>
          </p:cNvPr>
          <p:cNvSpPr/>
          <p:nvPr/>
        </p:nvSpPr>
        <p:spPr>
          <a:xfrm>
            <a:off x="5638800" y="3324227"/>
            <a:ext cx="5337002" cy="309632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6" name="Group 15">
            <a:extLst>
              <a:ext uri="{FF2B5EF4-FFF2-40B4-BE49-F238E27FC236}">
                <a16:creationId xmlns:a16="http://schemas.microsoft.com/office/drawing/2014/main" id="{0D5EC5F6-4DB3-49B5-B9F3-B2963884A619}"/>
              </a:ext>
            </a:extLst>
          </p:cNvPr>
          <p:cNvGrpSpPr/>
          <p:nvPr/>
        </p:nvGrpSpPr>
        <p:grpSpPr>
          <a:xfrm>
            <a:off x="5278727" y="2965043"/>
            <a:ext cx="804672" cy="804672"/>
            <a:chOff x="10901033" y="516564"/>
            <a:chExt cx="804672" cy="804672"/>
          </a:xfrm>
        </p:grpSpPr>
        <p:sp>
          <p:nvSpPr>
            <p:cNvPr id="17" name="Oval 16">
              <a:extLst>
                <a:ext uri="{FF2B5EF4-FFF2-40B4-BE49-F238E27FC236}">
                  <a16:creationId xmlns:a16="http://schemas.microsoft.com/office/drawing/2014/main" id="{05F54188-43CA-4CD9-9F3B-C9F3EB1C92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B4287ECD-47D2-4343-9887-2F3525D6EC6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3E3CBD01-5A33-4BE8-81F5-EA9D7EC41BC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BAB63610-B4BD-431A-99C6-C5E353C51B4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23EDF2F0-5662-41FD-91AF-7CF48A08F833}"/>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45D4F066-99C4-46F7-8798-D5E22B043995}"/>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3" name="TextBox 22">
            <a:extLst>
              <a:ext uri="{FF2B5EF4-FFF2-40B4-BE49-F238E27FC236}">
                <a16:creationId xmlns:a16="http://schemas.microsoft.com/office/drawing/2014/main" id="{E90DCFF9-0D2E-4348-A909-9C1558A51F64}"/>
              </a:ext>
            </a:extLst>
          </p:cNvPr>
          <p:cNvSpPr txBox="1"/>
          <p:nvPr/>
        </p:nvSpPr>
        <p:spPr>
          <a:xfrm>
            <a:off x="6134132" y="3613733"/>
            <a:ext cx="4446554" cy="461665"/>
          </a:xfrm>
          <a:prstGeom prst="rect">
            <a:avLst/>
          </a:prstGeom>
          <a:noFill/>
        </p:spPr>
        <p:txBody>
          <a:bodyPr rtlCol="0" wrap="square">
            <a:spAutoFit/>
          </a:bodyPr>
          <a:lstStyle/>
          <a:p txid="08a79e5cdc9ae0c4c4dfadf679bc337c">
            <a:pPr>
              <a:buClr>
                <a:srgbClr val="008CCF"/>
              </a:buClr>
            </a:pPr>
            <a:r>
              <a:rPr dirty="0" lang="en-US" sz="2400"/>
              <a:t>Notifications:</a:t>
            </a:r>
          </a:p>
        </p:txBody>
      </p:sp>
      <p:sp>
        <p:nvSpPr>
          <p:cNvPr id="24" name="TextBox 23">
            <a:extLst>
              <a:ext uri="{FF2B5EF4-FFF2-40B4-BE49-F238E27FC236}">
                <a16:creationId xmlns:a16="http://schemas.microsoft.com/office/drawing/2014/main" id="{25F3763E-8A8D-4EAB-B701-E8E0077CE2F5}"/>
              </a:ext>
            </a:extLst>
          </p:cNvPr>
          <p:cNvSpPr txBox="1"/>
          <p:nvPr/>
        </p:nvSpPr>
        <p:spPr>
          <a:xfrm>
            <a:off x="6134132" y="4134071"/>
            <a:ext cx="4446554" cy="1938992"/>
          </a:xfrm>
          <a:prstGeom prst="rect">
            <a:avLst/>
          </a:prstGeom>
          <a:noFill/>
        </p:spPr>
        <p:txBody>
          <a:bodyPr rtlCol="0" wrap="square">
            <a:spAutoFit/>
          </a:bodyPr>
          <a:lstStyle/>
          <a:p txid="0fe527042cb7a6e9729d703d3db72be7">
            <a:pPr indent="-342900" marL="342900">
              <a:buClr>
                <a:srgbClr val="008CCF"/>
              </a:buClr>
              <a:buFont charset="0" panose="020B0604020202020204" pitchFamily="34" typeface="Arial"/>
              <a:buChar char="•"/>
            </a:pPr>
            <a:r>
              <a:rPr dirty="0" lang="en-US" sz="2400"/>
              <a:t>Ils ne seront envoyés que s'ils ont été configurés</a:t>
            </a:r>
          </a:p>
          <a:p txid="ea68d80ee2a12c89525a286c05611b3f">
            <a:pPr indent="-342900" marL="342900">
              <a:buClr>
                <a:srgbClr val="008CCF"/>
              </a:buClr>
              <a:buFont charset="0" panose="020B0604020202020204" pitchFamily="34" typeface="Arial"/>
              <a:buChar char="•"/>
            </a:pPr>
            <a:r>
              <a:rPr dirty="0" lang="en-US" sz="2400"/>
              <a:t>Ils sont uniquement envoyés via le système interne DHIS2.</a:t>
            </a:r>
          </a:p>
        </p:txBody>
      </p:sp>
    </p:spTree>
    <p:custDataLst>
      <p:tags r:id="rId1"/>
    </p:custDataLst>
    <p:extLst>
      <p:ext uri="{BB962C8B-B14F-4D97-AF65-F5344CB8AC3E}">
        <p14:creationId xmlns:p14="http://schemas.microsoft.com/office/powerpoint/2010/main" val="2091061319"/>
      </p:ext>
    </p:extLst>
  </p:cSld>
  <p:clrMapOvr>
    <a:masterClrMapping/>
  </p:clrMapOvr>
  <mc:AlternateContent xmlns:mc="http://schemas.openxmlformats.org/markup-compatibility/2006" xmlns:p14="http://schemas.microsoft.com/office/powerpoint/2010/main">
    <mc:Choice Requires="p14">
      <p:transition advTm="25770" p14:dur="2000" spd="slow"/>
    </mc:Choice>
    <mc:Fallback xmlns="">
      <p:transition advTm="2577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4"/>
                                        </p:tgtEl>
                                        <p:attrNameLst>
                                          <p:attrName>style.visibility</p:attrName>
                                        </p:attrNameLst>
                                      </p:cBhvr>
                                      <p:to>
                                        <p:strVal val="visible"/>
                                      </p:to>
                                    </p:set>
                                    <p:animEffect filter="wipe(left)"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500" id="12"/>
                                        <p:tgtEl>
                                          <p:spTgt spid="23"/>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4">
                                            <p:txEl>
                                              <p:pRg end="0" st="0"/>
                                            </p:txEl>
                                          </p:spTgt>
                                        </p:tgtEl>
                                        <p:attrNameLst>
                                          <p:attrName>style.visibility</p:attrName>
                                        </p:attrNameLst>
                                      </p:cBhvr>
                                      <p:to>
                                        <p:strVal val="visible"/>
                                      </p:to>
                                    </p:set>
                                    <p:animEffect filter="fade" transition="in">
                                      <p:cBhvr>
                                        <p:cTn dur="500" id="23"/>
                                        <p:tgtEl>
                                          <p:spTgt spid="24">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xEl>
                                              <p:pRg end="1" st="1"/>
                                            </p:txEl>
                                          </p:spTgt>
                                        </p:tgtEl>
                                        <p:attrNameLst>
                                          <p:attrName>style.visibility</p:attrName>
                                        </p:attrNameLst>
                                      </p:cBhvr>
                                      <p:to>
                                        <p:strVal val="visible"/>
                                      </p:to>
                                    </p:set>
                                    <p:animEffect filter="fade" transition="in">
                                      <p:cBhvr>
                                        <p:cTn dur="500" id="28"/>
                                        <p:tgtEl>
                                          <p:spTgt spid="24">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xit" presetID="10" presetSubtype="0">
                                  <p:stCondLst>
                                    <p:cond delay="0"/>
                                  </p:stCondLst>
                                  <p:childTnLst>
                                    <p:animEffect filter="fade" transition="out">
                                      <p:cBhvr>
                                        <p:cTn dur="500" id="32"/>
                                        <p:tgtEl>
                                          <p:spTgt spid="14"/>
                                        </p:tgtEl>
                                      </p:cBhvr>
                                    </p:animEffect>
                                    <p:set>
                                      <p:cBhvr>
                                        <p:cTn dur="1" fill="hold" id="33">
                                          <p:stCondLst>
                                            <p:cond delay="499"/>
                                          </p:stCondLst>
                                        </p:cTn>
                                        <p:tgtEl>
                                          <p:spTgt spid="14"/>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23"/>
                                        </p:tgtEl>
                                      </p:cBhvr>
                                    </p:animEffect>
                                    <p:set>
                                      <p:cBhvr>
                                        <p:cTn dur="1" fill="hold" id="36">
                                          <p:stCondLst>
                                            <p:cond delay="499"/>
                                          </p:stCondLst>
                                        </p:cTn>
                                        <p:tgtEl>
                                          <p:spTgt spid="23"/>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15"/>
                                        </p:tgtEl>
                                      </p:cBhvr>
                                    </p:animEffect>
                                    <p:set>
                                      <p:cBhvr>
                                        <p:cTn dur="1" fill="hold" id="39">
                                          <p:stCondLst>
                                            <p:cond delay="499"/>
                                          </p:stCondLst>
                                        </p:cTn>
                                        <p:tgtEl>
                                          <p:spTgt spid="15"/>
                                        </p:tgtEl>
                                        <p:attrNameLst>
                                          <p:attrName>style.visibility</p:attrName>
                                        </p:attrNameLst>
                                      </p:cBhvr>
                                      <p:to>
                                        <p:strVal val="hidden"/>
                                      </p:to>
                                    </p:set>
                                  </p:childTnLst>
                                </p:cTn>
                              </p:par>
                              <p:par>
                                <p:cTn fill="hold" id="40" nodeType="withEffect" presetClass="exit" presetID="10" presetSubtype="0">
                                  <p:stCondLst>
                                    <p:cond delay="0"/>
                                  </p:stCondLst>
                                  <p:childTnLst>
                                    <p:animEffect filter="fade" transition="out">
                                      <p:cBhvr>
                                        <p:cTn dur="500" id="41"/>
                                        <p:tgtEl>
                                          <p:spTgt spid="16"/>
                                        </p:tgtEl>
                                      </p:cBhvr>
                                    </p:animEffect>
                                    <p:set>
                                      <p:cBhvr>
                                        <p:cTn dur="1" fill="hold" id="42">
                                          <p:stCondLst>
                                            <p:cond delay="499"/>
                                          </p:stCondLst>
                                        </p:cTn>
                                        <p:tgtEl>
                                          <p:spTgt spid="16"/>
                                        </p:tgtEl>
                                        <p:attrNameLst>
                                          <p:attrName>style.visibility</p:attrName>
                                        </p:attrNameLst>
                                      </p:cBhvr>
                                      <p:to>
                                        <p:strVal val="hidden"/>
                                      </p:to>
                                    </p:set>
                                  </p:childTnLst>
                                </p:cTn>
                              </p:par>
                              <p:par>
                                <p:cTn fill="hold" grpId="1" id="43" nodeType="withEffect" presetClass="exit" presetID="10" presetSubtype="0">
                                  <p:stCondLst>
                                    <p:cond delay="0"/>
                                  </p:stCondLst>
                                  <p:childTnLst>
                                    <p:animEffect filter="fade" transition="out">
                                      <p:cBhvr>
                                        <p:cTn dur="500" id="44"/>
                                        <p:tgtEl>
                                          <p:spTgt spid="24">
                                            <p:txEl>
                                              <p:pRg end="0" st="0"/>
                                            </p:txEl>
                                          </p:spTgt>
                                        </p:tgtEl>
                                      </p:cBhvr>
                                    </p:animEffect>
                                    <p:set>
                                      <p:cBhvr>
                                        <p:cTn dur="1" fill="hold" id="45">
                                          <p:stCondLst>
                                            <p:cond delay="499"/>
                                          </p:stCondLst>
                                        </p:cTn>
                                        <p:tgtEl>
                                          <p:spTgt spid="24">
                                            <p:txEl>
                                              <p:pRg end="0" st="0"/>
                                            </p:txEl>
                                          </p:spTgt>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24">
                                            <p:txEl>
                                              <p:pRg end="1" st="1"/>
                                            </p:txEl>
                                          </p:spTgt>
                                        </p:tgtEl>
                                      </p:cBhvr>
                                    </p:animEffect>
                                    <p:set>
                                      <p:cBhvr>
                                        <p:cTn dur="1" fill="hold" id="48">
                                          <p:stCondLst>
                                            <p:cond delay="499"/>
                                          </p:stCondLst>
                                        </p:cTn>
                                        <p:tgtEl>
                                          <p:spTgt spid="24">
                                            <p:txEl>
                                              <p:pRg end="1" st="1"/>
                                            </p:txEl>
                                          </p:spTgt>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1" spid="15"/>
      <p:bldP grpId="0" spid="23"/>
      <p:bldP grpId="1" spid="23"/>
      <p:bldP build="p" grpId="0" spid="24" uiExpand="1"/>
      <p:bldP build="allAtOnce" grpId="1" spid="24"/>
    </p:bldLst>
  </p:timing>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4" name="Graphic 13">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728920"/>
            <a:ext cx="914400" cy="914400"/>
          </a:xfrm>
          <a:prstGeom prst="rect">
            <a:avLst/>
          </a:prstGeom>
        </p:spPr>
      </p:pic>
    </p:spTree>
    <p:custDataLst>
      <p:tags r:id="rId1"/>
    </p:custDataLst>
    <p:extLst>
      <p:ext uri="{BB962C8B-B14F-4D97-AF65-F5344CB8AC3E}">
        <p14:creationId xmlns:p14="http://schemas.microsoft.com/office/powerpoint/2010/main" val="1964462144"/>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4"/>
                                        </p:tgtEl>
                                        <p:attrNameLst>
                                          <p:attrName>style.visibility</p:attrName>
                                        </p:attrNameLst>
                                      </p:cBhvr>
                                      <p:to>
                                        <p:strVal val="visible"/>
                                      </p:to>
                                    </p:set>
                                    <p:animEffect filter="wipe(left)"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xit" presetID="10" presetSubtype="0">
                                  <p:stCondLst>
                                    <p:cond delay="0"/>
                                  </p:stCondLst>
                                  <p:childTnLst>
                                    <p:animEffect filter="fade" transition="out">
                                      <p:cBhvr>
                                        <p:cTn dur="500" id="11"/>
                                        <p:tgtEl>
                                          <p:spTgt spid="14"/>
                                        </p:tgtEl>
                                      </p:cBhvr>
                                    </p:animEffect>
                                    <p:set>
                                      <p:cBhvr>
                                        <p:cTn dur="1" fill="hold" id="12">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D42CC-A53F-EC26-91D9-D035FBE61009}"/>
              </a:ext>
            </a:extLst>
          </p:cNvPr>
          <p:cNvSpPr txBox="1"/>
          <p:nvPr/>
        </p:nvSpPr>
        <p:spPr>
          <a:xfrm>
            <a:off x="4772416" y="2967335"/>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2690853266"/>
      </p:ext>
    </p:extLst>
  </p:cSld>
  <p:clrMapOvr>
    <a:masterClrMapping/>
  </p:clrMapOvr>
  <p:transition advTm="41000" spd="med"/>
</p:sld>
</file>

<file path=ppt/slides/slide1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275854-AD84-45EF-8750-299F22FDA851}"/>
              </a:ext>
            </a:extLst>
          </p:cNvPr>
          <p:cNvSpPr/>
          <p:nvPr/>
        </p:nvSpPr>
        <p:spPr>
          <a:xfrm>
            <a:off x="3161372" y="1854972"/>
            <a:ext cx="5796891" cy="916804"/>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Rounded Corners 5">
            <a:extLst>
              <a:ext uri="{FF2B5EF4-FFF2-40B4-BE49-F238E27FC236}">
                <a16:creationId xmlns:a16="http://schemas.microsoft.com/office/drawing/2014/main" id="{A46338AF-7C63-40D3-A678-F40AF5808143}"/>
              </a:ext>
            </a:extLst>
          </p:cNvPr>
          <p:cNvSpPr/>
          <p:nvPr/>
        </p:nvSpPr>
        <p:spPr>
          <a:xfrm>
            <a:off x="3197554" y="2899157"/>
            <a:ext cx="5796891" cy="2272917"/>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178508322"/>
      </p:ext>
    </p:extLst>
  </p:cSld>
  <p:clrMapOvr>
    <a:masterClrMapping/>
  </p:clrMapOvr>
  <p:transition advTm="120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Lst>
  </p:timing>
</p:sld>
</file>

<file path=ppt/slides/slide16.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5" name="Graphic 14">
            <a:extLst>
              <a:ext uri="{FF2B5EF4-FFF2-40B4-BE49-F238E27FC236}">
                <a16:creationId xmlns:a16="http://schemas.microsoft.com/office/drawing/2014/main" id="{39EDD96E-09F2-4BEB-913D-47A52B8639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191014" y="2404872"/>
            <a:ext cx="914400" cy="914400"/>
          </a:xfrm>
          <a:prstGeom prst="rect">
            <a:avLst/>
          </a:prstGeom>
        </p:spPr>
      </p:pic>
      <p:pic>
        <p:nvPicPr>
          <p:cNvPr descr="Arrow: Slight curve with solid fill" id="17" name="Graphic 16">
            <a:extLst>
              <a:ext uri="{FF2B5EF4-FFF2-40B4-BE49-F238E27FC236}">
                <a16:creationId xmlns:a16="http://schemas.microsoft.com/office/drawing/2014/main" id="{4AC9B5A2-4F44-407A-A313-0E581E2895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253865" y="2404871"/>
            <a:ext cx="914400" cy="914400"/>
          </a:xfrm>
          <a:prstGeom prst="rect">
            <a:avLst/>
          </a:prstGeom>
        </p:spPr>
      </p:pic>
      <p:pic>
        <p:nvPicPr>
          <p:cNvPr descr="Arrow: Slight curve with solid fill" id="6" name="Graphic 5">
            <a:extLst>
              <a:ext uri="{FF2B5EF4-FFF2-40B4-BE49-F238E27FC236}">
                <a16:creationId xmlns:a16="http://schemas.microsoft.com/office/drawing/2014/main" id="{557C8128-70CD-494B-B792-84ADB27F33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5400000">
            <a:off x="5648214" y="1283208"/>
            <a:ext cx="914400" cy="914400"/>
          </a:xfrm>
          <a:prstGeom prst="rect">
            <a:avLst/>
          </a:prstGeom>
        </p:spPr>
      </p:pic>
    </p:spTree>
    <p:custDataLst>
      <p:tags r:id="rId1"/>
    </p:custDataLst>
    <p:extLst>
      <p:ext uri="{BB962C8B-B14F-4D97-AF65-F5344CB8AC3E}">
        <p14:creationId xmlns:p14="http://schemas.microsoft.com/office/powerpoint/2010/main" val="1158168249"/>
      </p:ext>
    </p:extLst>
  </p:cSld>
  <p:clrMapOvr>
    <a:masterClrMapping/>
  </p:clrMapOvr>
  <mc:AlternateContent xmlns:mc="http://schemas.openxmlformats.org/markup-compatibility/2006" xmlns:p14="http://schemas.microsoft.com/office/powerpoint/2010/main">
    <mc:Choice Requires="p14">
      <p:transition advTm="14520" p14:dur="2000" spd="slow"/>
    </mc:Choice>
    <mc:Fallback xmlns="">
      <p:transition advTm="14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5"/>
                                        </p:tgtEl>
                                        <p:attrNameLst>
                                          <p:attrName>style.visibility</p:attrName>
                                        </p:attrNameLst>
                                      </p:cBhvr>
                                      <p:to>
                                        <p:strVal val="visible"/>
                                      </p:to>
                                    </p:set>
                                    <p:animEffect filter="wipe(left)"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gtEl>
                                        <p:attrNameLst>
                                          <p:attrName>style.visibility</p:attrName>
                                        </p:attrNameLst>
                                      </p:cBhvr>
                                      <p:to>
                                        <p:strVal val="visible"/>
                                      </p:to>
                                    </p:set>
                                    <p:animEffect filter="wipe(left)"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17"/>
                                        </p:tgtEl>
                                        <p:attrNameLst>
                                          <p:attrName>style.visibility</p:attrName>
                                        </p:attrNameLst>
                                      </p:cBhvr>
                                      <p:to>
                                        <p:strVal val="visible"/>
                                      </p:to>
                                    </p:set>
                                    <p:animEffect filter="wipe(left)" transition="in">
                                      <p:cBhvr>
                                        <p:cTn dur="500" id="17"/>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E2482C-51E0-4A75-9671-068070839DD1}"/>
              </a:ext>
            </a:extLst>
          </p:cNvPr>
          <p:cNvSpPr/>
          <p:nvPr/>
        </p:nvSpPr>
        <p:spPr>
          <a:xfrm>
            <a:off x="7600950" y="3071813"/>
            <a:ext cx="1171575" cy="955907"/>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Close with solid fill" id="6" name="Graphic 5">
            <a:extLst>
              <a:ext uri="{FF2B5EF4-FFF2-40B4-BE49-F238E27FC236}">
                <a16:creationId xmlns:a16="http://schemas.microsoft.com/office/drawing/2014/main" id="{C2BA0A55-637E-4AFC-AA4A-4A5C6AA24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5210" y="2214269"/>
            <a:ext cx="697315" cy="697315"/>
          </a:xfrm>
          <a:prstGeom prst="rect">
            <a:avLst/>
          </a:prstGeom>
        </p:spPr>
      </p:pic>
    </p:spTree>
    <p:custDataLst>
      <p:tags r:id="rId1"/>
    </p:custDataLst>
    <p:extLst>
      <p:ext uri="{BB962C8B-B14F-4D97-AF65-F5344CB8AC3E}">
        <p14:creationId xmlns:p14="http://schemas.microsoft.com/office/powerpoint/2010/main" val="863126348"/>
      </p:ext>
    </p:extLst>
  </p:cSld>
  <p:clrMapOvr>
    <a:masterClrMapping/>
  </p:clrMapOvr>
  <mc:AlternateContent xmlns:mc="http://schemas.openxmlformats.org/markup-compatibility/2006" xmlns:p14="http://schemas.microsoft.com/office/powerpoint/2010/main">
    <mc:Choice Requires="p14">
      <p:transition advTm="21348" p14:dur="2000" spd="slow"/>
    </mc:Choice>
    <mc:Fallback xmlns="">
      <p:transition advTm="213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par>
                                <p:cTn fill="hold" id="18" nodeType="withEffect" presetClass="exit" presetID="10" presetSubtype="0">
                                  <p:stCondLst>
                                    <p:cond delay="0"/>
                                  </p:stCondLst>
                                  <p:childTnLst>
                                    <p:animEffect filter="fade" transition="out">
                                      <p:cBhvr>
                                        <p:cTn dur="500" id="19"/>
                                        <p:tgtEl>
                                          <p:spTgt spid="6"/>
                                        </p:tgtEl>
                                      </p:cBhvr>
                                    </p:animEffect>
                                    <p:set>
                                      <p:cBhvr>
                                        <p:cTn dur="1" fill="hold" id="20">
                                          <p:stCondLst>
                                            <p:cond delay="499"/>
                                          </p:stCondLst>
                                        </p:cTn>
                                        <p:tgtEl>
                                          <p:spTgt spid="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333500" y="1405235"/>
            <a:ext cx="5895975" cy="461665"/>
          </a:xfrm>
          <a:prstGeom prst="rect">
            <a:avLst/>
          </a:prstGeom>
          <a:noFill/>
        </p:spPr>
        <p:txBody>
          <a:bodyPr rtlCol="0" wrap="square">
            <a:spAutoFit/>
          </a:bodyPr>
          <a:lstStyle/>
          <a:p txid="9818aac3dd38e0158b7564e273a0e154">
            <a:pPr algn="l" indent="-342900" marL="342900">
              <a:buClr>
                <a:srgbClr val="008CCF"/>
              </a:buClr>
              <a:buFont charset="-79" pitchFamily="2" typeface="Rubik"/>
              <a:buChar char="•"/>
            </a:pPr>
            <a:r>
              <a:rPr dirty="0" lang="en-US" sz="2400"/>
              <a:t>Analyse de règles de validation des lots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85576" y="2327580"/>
            <a:ext cx="4937144" cy="2603598"/>
          </a:xfrm>
          <a:prstGeom prst="rect">
            <a:avLst/>
          </a:prstGeom>
          <a:noFill/>
        </p:spPr>
        <p:txBody>
          <a:bodyPr rtlCol="0" wrap="square">
            <a:spAutoFit/>
          </a:bodyPr>
          <a:lstStyle/>
          <a:p txid="8bc969302d41906a6e79674fe2e7f9dd">
            <a:pPr algn="l" indent="-457200" marL="457200">
              <a:lnSpc>
                <a:spcPts val="3300"/>
              </a:lnSpc>
              <a:buClr>
                <a:srgbClr val="008CCF"/>
              </a:buClr>
              <a:buFont typeface="+mj-lt"/>
              <a:buAutoNum type="arabicPeriod"/>
            </a:pPr>
            <a:r>
              <a:rPr dirty="0" lang="en-US" sz="2400"/>
              <a:t>Ouvrez l'application Qualité des Données</a:t>
            </a:r>
          </a:p>
          <a:p txid="de639eee8aa46f664bec313c87563905">
            <a:pPr algn="l" indent="-457200" marL="457200">
              <a:lnSpc>
                <a:spcPts val="3300"/>
              </a:lnSpc>
              <a:buClr>
                <a:srgbClr val="008CCF"/>
              </a:buClr>
              <a:buFont typeface="+mj-lt"/>
              <a:buAutoNum type="arabicPeriod"/>
            </a:pPr>
            <a:r>
              <a:rPr dirty="0" lang="en-US" sz="2400"/>
              <a:t>Sélectionner</a:t>
            </a:r>
          </a:p>
          <a:p txid="2758682128d1b850deb315df1b9277d5">
            <a:pPr indent="-457200" lvl="1" marL="914400">
              <a:lnSpc>
                <a:spcPts val="3300"/>
              </a:lnSpc>
              <a:buClr>
                <a:srgbClr val="008CCF"/>
              </a:buClr>
              <a:buFont charset="0" panose="020B0604020202020204" pitchFamily="34" typeface="Arial"/>
              <a:buChar char="•"/>
            </a:pPr>
            <a:r>
              <a:rPr dirty="0" err="1" lang="en-US" sz="2400"/>
              <a:t>Unités d'organisation</a:t>
            </a:r>
            <a:r>
              <a:rPr dirty="0" lang="en-US" sz="2400"/>
            </a:r>
          </a:p>
          <a:p txid="02a326a72e683cede50ce7b74b226b08">
            <a:pPr indent="-457200" lvl="1" marL="914400">
              <a:lnSpc>
                <a:spcPts val="3300"/>
              </a:lnSpc>
              <a:buClr>
                <a:srgbClr val="008CCF"/>
              </a:buClr>
              <a:buFont charset="0" panose="020B0604020202020204" pitchFamily="34" typeface="Arial"/>
              <a:buChar char="•"/>
            </a:pPr>
            <a:r>
              <a:rPr dirty="0" lang="en-US" sz="2400"/>
              <a:t>Plage de dates</a:t>
            </a:r>
          </a:p>
          <a:p txid="6c74d919b5999fa73ae9cd9acf42f822">
            <a:pPr indent="-457200" lvl="1" marL="914400">
              <a:lnSpc>
                <a:spcPts val="3300"/>
              </a:lnSpc>
              <a:buClr>
                <a:srgbClr val="008CCF"/>
              </a:buClr>
              <a:buFont charset="0" panose="020B0604020202020204" pitchFamily="34" typeface="Arial"/>
              <a:buChar char="•"/>
            </a:pPr>
            <a:r>
              <a:rPr dirty="0" lang="en-US" sz="2400"/>
              <a:t>Groupe de règles de validation</a:t>
            </a:r>
          </a:p>
          <a:p txid="6b85ce0b9451d2367e6fc53ad683c85a">
            <a:pPr indent="-457200" marL="457200">
              <a:lnSpc>
                <a:spcPts val="3300"/>
              </a:lnSpc>
              <a:buClr>
                <a:srgbClr val="008CCF"/>
              </a:buClr>
              <a:buFont typeface="+mj-lt"/>
              <a:buAutoNum type="arabicPeriod"/>
            </a:pPr>
            <a:r>
              <a:rPr dirty="0" lang="en-US" sz="2400"/>
              <a:t>Lancer la validation</a:t>
            </a:r>
          </a:p>
        </p:txBody>
      </p:sp>
      <p:sp>
        <p:nvSpPr>
          <p:cNvPr id="18" name="Right Brace 17">
            <a:extLst>
              <a:ext uri="{FF2B5EF4-FFF2-40B4-BE49-F238E27FC236}">
                <a16:creationId xmlns:a16="http://schemas.microsoft.com/office/drawing/2014/main" id="{A7025F0C-B323-4C17-959D-12CCC0065140}"/>
              </a:ext>
            </a:extLst>
          </p:cNvPr>
          <p:cNvSpPr/>
          <p:nvPr/>
        </p:nvSpPr>
        <p:spPr>
          <a:xfrm>
            <a:off x="6298440" y="2485844"/>
            <a:ext cx="448560" cy="2415340"/>
          </a:xfrm>
          <a:prstGeom prst="rightBrace">
            <a:avLst>
              <a:gd fmla="val 43786"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19" name="TextBox 18">
            <a:extLst>
              <a:ext uri="{FF2B5EF4-FFF2-40B4-BE49-F238E27FC236}">
                <a16:creationId xmlns:a16="http://schemas.microsoft.com/office/drawing/2014/main" id="{85B1A27B-B5AB-4E61-A894-A924FC90FC6C}"/>
              </a:ext>
            </a:extLst>
          </p:cNvPr>
          <p:cNvSpPr txBox="1"/>
          <p:nvPr/>
        </p:nvSpPr>
        <p:spPr>
          <a:xfrm>
            <a:off x="7079311" y="3490774"/>
            <a:ext cx="2886960" cy="461665"/>
          </a:xfrm>
          <a:prstGeom prst="rect">
            <a:avLst/>
          </a:prstGeom>
          <a:noFill/>
        </p:spPr>
        <p:txBody>
          <a:bodyPr rtlCol="0" wrap="square">
            <a:spAutoFit/>
          </a:bodyPr>
          <a:lstStyle/>
          <a:p txid="580961b264d4f90f6559dc631b745fc1">
            <a:pPr algn="l">
              <a:buClr>
                <a:srgbClr val="008CCF"/>
              </a:buClr>
            </a:pPr>
            <a:r>
              <a:rPr dirty="0" lang="en-US" sz="2400"/>
              <a:t>Écran des résultats</a:t>
            </a:r>
          </a:p>
        </p:txBody>
      </p:sp>
    </p:spTree>
    <p:custDataLst>
      <p:tags r:id="rId1"/>
    </p:custDataLst>
    <p:extLst>
      <p:ext uri="{BB962C8B-B14F-4D97-AF65-F5344CB8AC3E}">
        <p14:creationId xmlns:p14="http://schemas.microsoft.com/office/powerpoint/2010/main" val="81434064"/>
      </p:ext>
    </p:extLst>
  </p:cSld>
  <p:clrMapOvr>
    <a:masterClrMapping/>
  </p:clrMapOvr>
  <p:transition advTm="2325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0" st="0"/>
                                            </p:txEl>
                                          </p:spTgt>
                                        </p:tgtEl>
                                        <p:attrNameLst>
                                          <p:attrName>style.visibility</p:attrName>
                                        </p:attrNameLst>
                                      </p:cBhvr>
                                      <p:to>
                                        <p:strVal val="visible"/>
                                      </p:to>
                                    </p:set>
                                    <p:animEffect filter="fade" transition="in">
                                      <p:cBhvr>
                                        <p:cTn dur="500" id="12"/>
                                        <p:tgtEl>
                                          <p:spTgt spid="2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1" st="1"/>
                                            </p:txEl>
                                          </p:spTgt>
                                        </p:tgtEl>
                                        <p:attrNameLst>
                                          <p:attrName>style.visibility</p:attrName>
                                        </p:attrNameLst>
                                      </p:cBhvr>
                                      <p:to>
                                        <p:strVal val="visible"/>
                                      </p:to>
                                    </p:set>
                                    <p:animEffect filter="fade" transition="in">
                                      <p:cBhvr>
                                        <p:cTn dur="500" id="17"/>
                                        <p:tgtEl>
                                          <p:spTgt spid="2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2" st="2"/>
                                            </p:txEl>
                                          </p:spTgt>
                                        </p:tgtEl>
                                        <p:attrNameLst>
                                          <p:attrName>style.visibility</p:attrName>
                                        </p:attrNameLst>
                                      </p:cBhvr>
                                      <p:to>
                                        <p:strVal val="visible"/>
                                      </p:to>
                                    </p:set>
                                    <p:animEffect filter="fade" transition="in">
                                      <p:cBhvr>
                                        <p:cTn dur="500" id="22"/>
                                        <p:tgtEl>
                                          <p:spTgt spid="23">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3" st="3"/>
                                            </p:txEl>
                                          </p:spTgt>
                                        </p:tgtEl>
                                        <p:attrNameLst>
                                          <p:attrName>style.visibility</p:attrName>
                                        </p:attrNameLst>
                                      </p:cBhvr>
                                      <p:to>
                                        <p:strVal val="visible"/>
                                      </p:to>
                                    </p:set>
                                    <p:animEffect filter="fade" transition="in">
                                      <p:cBhvr>
                                        <p:cTn dur="500" id="27"/>
                                        <p:tgtEl>
                                          <p:spTgt spid="23">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4" st="4"/>
                                            </p:txEl>
                                          </p:spTgt>
                                        </p:tgtEl>
                                        <p:attrNameLst>
                                          <p:attrName>style.visibility</p:attrName>
                                        </p:attrNameLst>
                                      </p:cBhvr>
                                      <p:to>
                                        <p:strVal val="visible"/>
                                      </p:to>
                                    </p:set>
                                    <p:animEffect filter="fade" transition="in">
                                      <p:cBhvr>
                                        <p:cTn dur="500" id="32"/>
                                        <p:tgtEl>
                                          <p:spTgt spid="23">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5" st="5"/>
                                            </p:txEl>
                                          </p:spTgt>
                                        </p:tgtEl>
                                        <p:attrNameLst>
                                          <p:attrName>style.visibility</p:attrName>
                                        </p:attrNameLst>
                                      </p:cBhvr>
                                      <p:to>
                                        <p:strVal val="visible"/>
                                      </p:to>
                                    </p:set>
                                    <p:animEffect filter="fade" transition="in">
                                      <p:cBhvr>
                                        <p:cTn dur="500" id="37"/>
                                        <p:tgtEl>
                                          <p:spTgt spid="23">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8">
                                  <p:stCondLst>
                                    <p:cond delay="0"/>
                                  </p:stCondLst>
                                  <p:childTnLst>
                                    <p:set>
                                      <p:cBhvr>
                                        <p:cTn dur="1" fill="hold" id="41">
                                          <p:stCondLst>
                                            <p:cond delay="0"/>
                                          </p:stCondLst>
                                        </p:cTn>
                                        <p:tgtEl>
                                          <p:spTgt spid="18"/>
                                        </p:tgtEl>
                                        <p:attrNameLst>
                                          <p:attrName>style.visibility</p:attrName>
                                        </p:attrNameLst>
                                      </p:cBhvr>
                                      <p:to>
                                        <p:strVal val="visible"/>
                                      </p:to>
                                    </p:set>
                                    <p:animEffect filter="wipe(left)" transition="in">
                                      <p:cBhvr>
                                        <p:cTn dur="500" id="42"/>
                                        <p:tgtEl>
                                          <p:spTgt spid="18"/>
                                        </p:tgtEl>
                                      </p:cBhvr>
                                    </p:animEffect>
                                  </p:childTnLst>
                                </p:cTn>
                              </p:par>
                            </p:childTnLst>
                          </p:cTn>
                        </p:par>
                        <p:par>
                          <p:cTn fill="hold" id="43">
                            <p:stCondLst>
                              <p:cond delay="500"/>
                            </p:stCondLst>
                            <p:childTnLst>
                              <p:par>
                                <p:cTn fill="hold" grpId="0" id="44" nodeType="afterEffect" presetClass="entr" presetID="10" presetSubtype="0">
                                  <p:stCondLst>
                                    <p:cond delay="0"/>
                                  </p:stCondLst>
                                  <p:childTnLst>
                                    <p:set>
                                      <p:cBhvr>
                                        <p:cTn dur="1" fill="hold" id="45">
                                          <p:stCondLst>
                                            <p:cond delay="0"/>
                                          </p:stCondLst>
                                        </p:cTn>
                                        <p:tgtEl>
                                          <p:spTgt spid="19"/>
                                        </p:tgtEl>
                                        <p:attrNameLst>
                                          <p:attrName>style.visibility</p:attrName>
                                        </p:attrNameLst>
                                      </p:cBhvr>
                                      <p:to>
                                        <p:strVal val="visible"/>
                                      </p:to>
                                    </p:set>
                                    <p:animEffect filter="fade" transition="in">
                                      <p:cBhvr>
                                        <p:cTn dur="500" id="46"/>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3" uiExpand="1"/>
      <p:bldP animBg="1" grpId="0" spid="18"/>
      <p:bldP grpId="0" spid="19"/>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980" spd="slow">
        <p:fade/>
      </p:transition>
    </mc:Choice>
    <mc:Fallback xmlns="">
      <p:transition advClick="0" advTm="12800"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8153B36-017B-4304-BC34-0114407B1F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825" y="1871733"/>
            <a:ext cx="3891492" cy="2032309"/>
          </a:xfrm>
          <a:prstGeom prst="rect">
            <a:avLst/>
          </a:prstGeom>
        </p:spPr>
      </p:pic>
      <p:sp>
        <p:nvSpPr>
          <p:cNvPr id="11" name="Freeform: Shape 10">
            <a:extLst>
              <a:ext uri="{FF2B5EF4-FFF2-40B4-BE49-F238E27FC236}">
                <a16:creationId xmlns:a16="http://schemas.microsoft.com/office/drawing/2014/main" id="{D019F5A7-2FB5-44CF-B4B2-883048B8F59B}"/>
              </a:ext>
            </a:extLst>
          </p:cNvPr>
          <p:cNvSpPr/>
          <p:nvPr/>
        </p:nvSpPr>
        <p:spPr>
          <a:xfrm>
            <a:off x="-1929266" y="3731685"/>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700"/>
                  <a:pt x="216700" y="279201"/>
                  <a:pt x="139600" y="279201"/>
                </a:cubicBezTo>
                <a:cubicBezTo>
                  <a:pt x="62501" y="279201"/>
                  <a:pt x="0" y="216700"/>
                  <a:pt x="0" y="139600"/>
                </a:cubicBezTo>
                <a:cubicBezTo>
                  <a:pt x="0" y="62501"/>
                  <a:pt x="62501" y="0"/>
                  <a:pt x="139600" y="0"/>
                </a:cubicBezTo>
                <a:cubicBezTo>
                  <a:pt x="216700" y="0"/>
                  <a:pt x="279201" y="62501"/>
                  <a:pt x="279201" y="139600"/>
                </a:cubicBezTo>
                <a:close/>
              </a:path>
            </a:pathLst>
          </a:custGeom>
          <a:solidFill>
            <a:srgbClr val="093371"/>
          </a:solidFill>
          <a:ln cap="flat" w="159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3F67E2A0-4C51-4E51-9800-BF65B986B0D4}"/>
              </a:ext>
            </a:extLst>
          </p:cNvPr>
          <p:cNvSpPr/>
          <p:nvPr/>
        </p:nvSpPr>
        <p:spPr>
          <a:xfrm>
            <a:off x="-1079942" y="4154316"/>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700"/>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chemeClr val="tx2"/>
          </a:solidFill>
          <a:ln cap="flat" w="1597">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A7020741-C61E-4C6B-B155-B916900593B0}"/>
              </a:ext>
            </a:extLst>
          </p:cNvPr>
          <p:cNvSpPr/>
          <p:nvPr/>
        </p:nvSpPr>
        <p:spPr>
          <a:xfrm>
            <a:off x="-1509259" y="4553397"/>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699"/>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rgbClr val="093371"/>
          </a:solidFill>
          <a:ln cap="flat" w="1597">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C69FD65-0CCC-434C-88B3-CA0500FBDAAD}"/>
              </a:ext>
            </a:extLst>
          </p:cNvPr>
          <p:cNvSpPr/>
          <p:nvPr/>
        </p:nvSpPr>
        <p:spPr>
          <a:xfrm>
            <a:off x="-1061867" y="3742919"/>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chemeClr val="accent2"/>
          </a:solidFill>
          <a:ln cap="flat" w="1597">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D9EBF8A-36B7-4E03-A88F-2C0C83D815DD}"/>
              </a:ext>
            </a:extLst>
          </p:cNvPr>
          <p:cNvSpPr/>
          <p:nvPr/>
        </p:nvSpPr>
        <p:spPr>
          <a:xfrm>
            <a:off x="-1487788" y="4172375"/>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cap="flat" w="1597">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9A3A9D4-E8BE-4311-931E-3F523B28B6B6}"/>
              </a:ext>
            </a:extLst>
          </p:cNvPr>
          <p:cNvSpPr/>
          <p:nvPr/>
        </p:nvSpPr>
        <p:spPr>
          <a:xfrm>
            <a:off x="-1907796" y="4574884"/>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cap="flat" w="1597">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EC13FA3-6E8A-4AD2-A66E-52935E439C2E}"/>
              </a:ext>
            </a:extLst>
          </p:cNvPr>
          <p:cNvSpPr/>
          <p:nvPr/>
        </p:nvSpPr>
        <p:spPr>
          <a:xfrm>
            <a:off x="-1505878" y="3744054"/>
            <a:ext cx="331479" cy="309523"/>
          </a:xfrm>
          <a:custGeom>
            <a:avLst/>
            <a:gdLst>
              <a:gd fmla="*/ 16840 w 272445" name="connsiteX0"/>
              <a:gd fmla="*/ 254202 h 254399" name="connsiteY0"/>
              <a:gd fmla="*/ 255238 w 272445" name="connsiteX1"/>
              <a:gd fmla="*/ 254202 h 254399" name="connsiteY1"/>
              <a:gd fmla="*/ 272257 w 272445" name="connsiteX2"/>
              <a:gd fmla="*/ 237093 h 254399" name="connsiteY2"/>
              <a:gd fmla="*/ 270243 w 272445" name="connsiteX3"/>
              <a:gd fmla="*/ 229096 h 254399" name="connsiteY3"/>
              <a:gd fmla="*/ 151052 w 272445" name="connsiteX4"/>
              <a:gd fmla="*/ 8759 h 254399" name="connsiteY4"/>
              <a:gd fmla="*/ 127928 w 272445" name="connsiteX5"/>
              <a:gd fmla="*/ 1856 h 254399" name="connsiteY5"/>
              <a:gd fmla="*/ 121025 w 272445" name="connsiteX6"/>
              <a:gd fmla="*/ 8759 h 254399" name="connsiteY6"/>
              <a:gd fmla="*/ 1818 w 272445" name="connsiteX7"/>
              <a:gd fmla="*/ 229096 h 254399" name="connsiteY7"/>
              <a:gd fmla="*/ 8871 w 272445" name="connsiteX8"/>
              <a:gd fmla="*/ 252199 h 254399" name="connsiteY8"/>
              <a:gd fmla="*/ 16840 w 272445" name="connsiteX9"/>
              <a:gd fmla="*/ 254202 h 2543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399" w="272445">
                <a:moveTo>
                  <a:pt x="16840" y="254202"/>
                </a:moveTo>
                <a:lnTo>
                  <a:pt x="255238" y="254202"/>
                </a:lnTo>
                <a:cubicBezTo>
                  <a:pt x="264663" y="254178"/>
                  <a:pt x="272281" y="246517"/>
                  <a:pt x="272257" y="237093"/>
                </a:cubicBezTo>
                <a:cubicBezTo>
                  <a:pt x="272249" y="234302"/>
                  <a:pt x="271558" y="231557"/>
                  <a:pt x="270243" y="229096"/>
                </a:cubicBezTo>
                <a:lnTo>
                  <a:pt x="151052" y="8759"/>
                </a:lnTo>
                <a:cubicBezTo>
                  <a:pt x="146573" y="467"/>
                  <a:pt x="136221" y="-2623"/>
                  <a:pt x="127928" y="1856"/>
                </a:cubicBezTo>
                <a:cubicBezTo>
                  <a:pt x="125004" y="3436"/>
                  <a:pt x="122605" y="5835"/>
                  <a:pt x="121025" y="8759"/>
                </a:cubicBezTo>
                <a:lnTo>
                  <a:pt x="1818" y="229096"/>
                </a:lnTo>
                <a:cubicBezTo>
                  <a:pt x="-2614" y="237422"/>
                  <a:pt x="543" y="247767"/>
                  <a:pt x="8871" y="252199"/>
                </a:cubicBezTo>
                <a:cubicBezTo>
                  <a:pt x="11323" y="253505"/>
                  <a:pt x="14059" y="254192"/>
                  <a:pt x="16840" y="254202"/>
                </a:cubicBezTo>
                <a:close/>
              </a:path>
            </a:pathLst>
          </a:custGeom>
          <a:solidFill>
            <a:srgbClr val="2196F3"/>
          </a:solidFill>
          <a:ln cap="flat" w="1597">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975E8B4-3E59-4306-9C67-1C4F2A005349}"/>
              </a:ext>
            </a:extLst>
          </p:cNvPr>
          <p:cNvSpPr/>
          <p:nvPr/>
        </p:nvSpPr>
        <p:spPr>
          <a:xfrm>
            <a:off x="-1925938" y="4163323"/>
            <a:ext cx="331585" cy="309462"/>
          </a:xfrm>
          <a:custGeom>
            <a:avLst/>
            <a:gdLst>
              <a:gd fmla="*/ 16891 w 272532" name="connsiteX0"/>
              <a:gd fmla="*/ 254152 h 254349" name="connsiteY0"/>
              <a:gd fmla="*/ 255273 w 272532" name="connsiteX1"/>
              <a:gd fmla="*/ 254152 h 254349" name="connsiteY1"/>
              <a:gd fmla="*/ 272344 w 272532" name="connsiteX2"/>
              <a:gd fmla="*/ 237094 h 254349" name="connsiteY2"/>
              <a:gd fmla="*/ 270279 w 272532" name="connsiteX3"/>
              <a:gd fmla="*/ 228950 h 254349" name="connsiteY3"/>
              <a:gd fmla="*/ 151104 w 272532" name="connsiteX4"/>
              <a:gd fmla="*/ 8742 h 254349" name="connsiteY4"/>
              <a:gd fmla="*/ 127946 w 272532" name="connsiteX5"/>
              <a:gd fmla="*/ 1873 h 254349" name="connsiteY5"/>
              <a:gd fmla="*/ 121077 w 272532" name="connsiteX6"/>
              <a:gd fmla="*/ 8742 h 254349" name="connsiteY6"/>
              <a:gd fmla="*/ 1870 w 272532" name="connsiteX7"/>
              <a:gd fmla="*/ 228950 h 254349" name="connsiteY7"/>
              <a:gd fmla="*/ 8773 w 272532" name="connsiteX8"/>
              <a:gd fmla="*/ 252097 h 254349" name="connsiteY8"/>
              <a:gd fmla="*/ 16891 w 272532" name="connsiteX9"/>
              <a:gd fmla="*/ 254152 h 2543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349" w="272532">
                <a:moveTo>
                  <a:pt x="16891" y="254152"/>
                </a:moveTo>
                <a:lnTo>
                  <a:pt x="255273" y="254152"/>
                </a:lnTo>
                <a:cubicBezTo>
                  <a:pt x="264698" y="254155"/>
                  <a:pt x="272341" y="246519"/>
                  <a:pt x="272344" y="237094"/>
                </a:cubicBezTo>
                <a:cubicBezTo>
                  <a:pt x="272346" y="234251"/>
                  <a:pt x="271636" y="231451"/>
                  <a:pt x="270279" y="228950"/>
                </a:cubicBezTo>
                <a:lnTo>
                  <a:pt x="151104" y="8742"/>
                </a:lnTo>
                <a:cubicBezTo>
                  <a:pt x="146606" y="449"/>
                  <a:pt x="136238" y="-2626"/>
                  <a:pt x="127946" y="1873"/>
                </a:cubicBezTo>
                <a:cubicBezTo>
                  <a:pt x="125040" y="3449"/>
                  <a:pt x="122653" y="5835"/>
                  <a:pt x="121077" y="8742"/>
                </a:cubicBezTo>
                <a:lnTo>
                  <a:pt x="1870" y="228950"/>
                </a:lnTo>
                <a:cubicBezTo>
                  <a:pt x="-2616" y="237249"/>
                  <a:pt x="475" y="247611"/>
                  <a:pt x="8773" y="252097"/>
                </a:cubicBezTo>
                <a:cubicBezTo>
                  <a:pt x="11267" y="253446"/>
                  <a:pt x="14057" y="254152"/>
                  <a:pt x="16891" y="254152"/>
                </a:cubicBezTo>
                <a:close/>
              </a:path>
            </a:pathLst>
          </a:custGeom>
          <a:solidFill>
            <a:srgbClr val="2196F3"/>
          </a:solidFill>
          <a:ln cap="flat" w="1597">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D21E5D18-5C59-46A0-9FD7-CA73DAB47E93}"/>
              </a:ext>
            </a:extLst>
          </p:cNvPr>
          <p:cNvSpPr/>
          <p:nvPr/>
        </p:nvSpPr>
        <p:spPr>
          <a:xfrm>
            <a:off x="-1076608" y="4576131"/>
            <a:ext cx="331605" cy="309386"/>
          </a:xfrm>
          <a:custGeom>
            <a:avLst/>
            <a:gdLst>
              <a:gd fmla="*/ 16903 w 272548" name="connsiteX0"/>
              <a:gd fmla="*/ 254089 h 254286" name="connsiteY0"/>
              <a:gd fmla="*/ 255285 w 272548" name="connsiteX1"/>
              <a:gd fmla="*/ 254089 h 254286" name="connsiteY1"/>
              <a:gd fmla="*/ 272360 w 272548" name="connsiteX2"/>
              <a:gd fmla="*/ 237004 h 254286" name="connsiteY2"/>
              <a:gd fmla="*/ 270306 w 272548" name="connsiteX3"/>
              <a:gd fmla="*/ 228887 h 254286" name="connsiteY3"/>
              <a:gd fmla="*/ 151099 w 272548" name="connsiteX4"/>
              <a:gd fmla="*/ 8759 h 254286" name="connsiteY4"/>
              <a:gd fmla="*/ 127975 w 272548" name="connsiteX5"/>
              <a:gd fmla="*/ 1856 h 254286" name="connsiteY5"/>
              <a:gd fmla="*/ 121072 w 272548" name="connsiteX6"/>
              <a:gd fmla="*/ 8759 h 254286" name="connsiteY6"/>
              <a:gd fmla="*/ 1881 w 272548" name="connsiteX7"/>
              <a:gd fmla="*/ 228887 h 254286" name="connsiteY7"/>
              <a:gd fmla="*/ 8742 w 272548" name="connsiteX8"/>
              <a:gd fmla="*/ 252024 h 254286" name="connsiteY8"/>
              <a:gd fmla="*/ 16903 w 272548" name="connsiteX9"/>
              <a:gd fmla="*/ 254089 h 2542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286" w="272548">
                <a:moveTo>
                  <a:pt x="16903" y="254089"/>
                </a:moveTo>
                <a:lnTo>
                  <a:pt x="255285" y="254089"/>
                </a:lnTo>
                <a:cubicBezTo>
                  <a:pt x="264718" y="254088"/>
                  <a:pt x="272363" y="246438"/>
                  <a:pt x="272360" y="237004"/>
                </a:cubicBezTo>
                <a:cubicBezTo>
                  <a:pt x="272360" y="234170"/>
                  <a:pt x="271654" y="231380"/>
                  <a:pt x="270306" y="228887"/>
                </a:cubicBezTo>
                <a:lnTo>
                  <a:pt x="151099" y="8759"/>
                </a:lnTo>
                <a:cubicBezTo>
                  <a:pt x="146620" y="467"/>
                  <a:pt x="136267" y="-2623"/>
                  <a:pt x="127975" y="1856"/>
                </a:cubicBezTo>
                <a:cubicBezTo>
                  <a:pt x="125051" y="3436"/>
                  <a:pt x="122652" y="5835"/>
                  <a:pt x="121072" y="8759"/>
                </a:cubicBezTo>
                <a:lnTo>
                  <a:pt x="1881" y="228887"/>
                </a:lnTo>
                <a:cubicBezTo>
                  <a:pt x="-2614" y="237170"/>
                  <a:pt x="458" y="247529"/>
                  <a:pt x="8742" y="252024"/>
                </a:cubicBezTo>
                <a:cubicBezTo>
                  <a:pt x="11246" y="253383"/>
                  <a:pt x="14053" y="254092"/>
                  <a:pt x="16903" y="254089"/>
                </a:cubicBezTo>
                <a:close/>
              </a:path>
            </a:pathLst>
          </a:custGeom>
          <a:solidFill>
            <a:schemeClr val="accent1"/>
          </a:solidFill>
          <a:ln cap="flat" w="1597">
            <a:noFill/>
            <a:prstDash val="solid"/>
            <a:miter/>
          </a:ln>
        </p:spPr>
        <p:txBody>
          <a:bodyPr anchor="ctr" rtlCol="0"/>
          <a:lstStyle/>
          <a:p>
            <a:endParaRPr lang="es-ES"/>
          </a:p>
        </p:txBody>
      </p:sp>
      <p:sp>
        <p:nvSpPr>
          <p:cNvPr id="55" name="TextBox 54">
            <a:extLst>
              <a:ext uri="{FF2B5EF4-FFF2-40B4-BE49-F238E27FC236}">
                <a16:creationId xmlns:a16="http://schemas.microsoft.com/office/drawing/2014/main" id="{EDE543C7-5768-4379-916A-D9BC9451E14B}"/>
              </a:ext>
            </a:extLst>
          </p:cNvPr>
          <p:cNvSpPr txBox="1"/>
          <p:nvPr/>
        </p:nvSpPr>
        <p:spPr>
          <a:xfrm>
            <a:off x="3902750" y="4359067"/>
            <a:ext cx="4852898" cy="830997"/>
          </a:xfrm>
          <a:prstGeom prst="rect">
            <a:avLst/>
          </a:prstGeom>
          <a:noFill/>
        </p:spPr>
        <p:txBody>
          <a:bodyPr rtlCol="0" wrap="square">
            <a:spAutoFit/>
          </a:bodyPr>
          <a:lstStyle/>
          <a:p txid="8590b02d2ad64557ebf46f2a265cf96d">
            <a:pPr>
              <a:buClr>
                <a:srgbClr val="008CCF"/>
              </a:buClr>
            </a:pPr>
            <a:r>
              <a:rPr dirty="0" lang="en-US" sz="2400"/>
              <a:t>Comment DHIS2 permet-il d'améliorer l'efficacité de la validation des données ?</a:t>
            </a:r>
            <a:endParaRPr dirty="0" lang="es-ES" sz="2400"/>
          </a:p>
        </p:txBody>
      </p:sp>
      <p:grpSp>
        <p:nvGrpSpPr>
          <p:cNvPr id="21" name="Group 20">
            <a:extLst>
              <a:ext uri="{FF2B5EF4-FFF2-40B4-BE49-F238E27FC236}">
                <a16:creationId xmlns:a16="http://schemas.microsoft.com/office/drawing/2014/main" id="{B5B6BA93-9F99-4B06-B2AD-C32DC0AB91C8}"/>
              </a:ext>
            </a:extLst>
          </p:cNvPr>
          <p:cNvGrpSpPr/>
          <p:nvPr/>
        </p:nvGrpSpPr>
        <p:grpSpPr>
          <a:xfrm>
            <a:off x="2659316" y="1848956"/>
            <a:ext cx="3420046" cy="2055086"/>
            <a:chOff x="6669069" y="1759515"/>
            <a:chExt cx="4227531" cy="2540299"/>
          </a:xfrm>
        </p:grpSpPr>
        <p:sp>
          <p:nvSpPr>
            <p:cNvPr id="6" name="Freeform: Shape 5">
              <a:extLst>
                <a:ext uri="{FF2B5EF4-FFF2-40B4-BE49-F238E27FC236}">
                  <a16:creationId xmlns:a16="http://schemas.microsoft.com/office/drawing/2014/main" id="{CB586547-AF42-4FBB-98E5-F64F253575DB}"/>
                </a:ext>
              </a:extLst>
            </p:cNvPr>
            <p:cNvSpPr/>
            <p:nvPr/>
          </p:nvSpPr>
          <p:spPr>
            <a:xfrm>
              <a:off x="7075388" y="1759515"/>
              <a:ext cx="3396322" cy="2324320"/>
            </a:xfrm>
            <a:custGeom>
              <a:avLst/>
              <a:gdLst>
                <a:gd fmla="*/ 61600 w 3396322" name="connsiteX0"/>
                <a:gd fmla="*/ -231 h 2324320" name="connsiteY0"/>
                <a:gd fmla="*/ 3334670 w 3396322" name="connsiteX1"/>
                <a:gd fmla="*/ -231 h 2324320" name="connsiteY1"/>
                <a:gd fmla="*/ 3396296 w 3396322" name="connsiteX2"/>
                <a:gd fmla="*/ 61395 h 2324320" name="connsiteY2"/>
                <a:gd fmla="*/ 3396296 w 3396322" name="connsiteX3"/>
                <a:gd fmla="*/ 2262464 h 2324320" name="connsiteY3"/>
                <a:gd fmla="*/ 3334670 w 3396322" name="connsiteX4"/>
                <a:gd fmla="*/ 2324090 h 2324320" name="connsiteY4"/>
                <a:gd fmla="*/ 61600 w 3396322" name="connsiteX5"/>
                <a:gd fmla="*/ 2324090 h 2324320" name="connsiteY5"/>
                <a:gd fmla="*/ -26 w 3396322" name="connsiteX6"/>
                <a:gd fmla="*/ 2262464 h 2324320" name="connsiteY6"/>
                <a:gd fmla="*/ -26 w 3396322" name="connsiteX7"/>
                <a:gd fmla="*/ 61559 h 2324320" name="connsiteY7"/>
                <a:gd fmla="*/ 61600 w 3396322" name="connsiteX8"/>
                <a:gd fmla="*/ -231 h 23243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324320" w="3396322">
                  <a:moveTo>
                    <a:pt x="61600" y="-231"/>
                  </a:moveTo>
                  <a:lnTo>
                    <a:pt x="3334670" y="-231"/>
                  </a:lnTo>
                  <a:cubicBezTo>
                    <a:pt x="3368630" y="-50"/>
                    <a:pt x="3396115" y="27435"/>
                    <a:pt x="3396296" y="61395"/>
                  </a:cubicBezTo>
                  <a:lnTo>
                    <a:pt x="3396296" y="2262464"/>
                  </a:lnTo>
                  <a:cubicBezTo>
                    <a:pt x="3396095" y="2296416"/>
                    <a:pt x="3368622" y="2323889"/>
                    <a:pt x="3334670" y="2324090"/>
                  </a:cubicBezTo>
                  <a:lnTo>
                    <a:pt x="61600" y="2324090"/>
                  </a:lnTo>
                  <a:cubicBezTo>
                    <a:pt x="27648" y="2323889"/>
                    <a:pt x="175" y="2296416"/>
                    <a:pt x="-26" y="2262464"/>
                  </a:cubicBezTo>
                  <a:lnTo>
                    <a:pt x="-26" y="61559"/>
                  </a:lnTo>
                  <a:cubicBezTo>
                    <a:pt x="85" y="27546"/>
                    <a:pt x="27586" y="-29"/>
                    <a:pt x="61600" y="-231"/>
                  </a:cubicBezTo>
                  <a:close/>
                </a:path>
              </a:pathLst>
            </a:custGeom>
            <a:solidFill>
              <a:srgbClr val="093371"/>
            </a:solidFill>
            <a:ln cap="flat" w="4101">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7BB4149-B541-4EA7-B92E-59755F310B8D}"/>
                </a:ext>
              </a:extLst>
            </p:cNvPr>
            <p:cNvSpPr/>
            <p:nvPr/>
          </p:nvSpPr>
          <p:spPr>
            <a:xfrm>
              <a:off x="7204268" y="1889875"/>
              <a:ext cx="3159227" cy="2080446"/>
            </a:xfrm>
            <a:custGeom>
              <a:avLst/>
              <a:gdLst>
                <a:gd fmla="*/ 35142 w 3159227" name="connsiteX0"/>
                <a:gd fmla="*/ -231 h 2080446" name="connsiteY0"/>
                <a:gd fmla="*/ 3124034 w 3159227" name="connsiteX1"/>
                <a:gd fmla="*/ -231 h 2080446" name="connsiteY1"/>
                <a:gd fmla="*/ 3159201 w 3159227" name="connsiteX2"/>
                <a:gd fmla="*/ 35183 h 2080446" name="connsiteY2"/>
                <a:gd fmla="*/ 3159201 w 3159227" name="connsiteX3"/>
                <a:gd fmla="*/ 35225 h 2080446" name="connsiteY3"/>
                <a:gd fmla="*/ 3159201 w 3159227" name="connsiteX4"/>
                <a:gd fmla="*/ 2044761 h 2080446" name="connsiteY4"/>
                <a:gd fmla="*/ 3124075 w 3159227" name="connsiteX5"/>
                <a:gd fmla="*/ 2080216 h 2080446" name="connsiteY5"/>
                <a:gd fmla="*/ 3124034 w 3159227" name="connsiteX6"/>
                <a:gd fmla="*/ 2080216 h 2080446" name="connsiteY6"/>
                <a:gd fmla="*/ 35142 w 3159227" name="connsiteX7"/>
                <a:gd fmla="*/ 2080216 h 2080446" name="connsiteY7"/>
                <a:gd fmla="*/ -26 w 3159227" name="connsiteX8"/>
                <a:gd fmla="*/ 2044802 h 2080446" name="connsiteY8"/>
                <a:gd fmla="*/ -26 w 3159227" name="connsiteX9"/>
                <a:gd fmla="*/ 2044761 h 2080446" name="connsiteY9"/>
                <a:gd fmla="*/ -26 w 3159227" name="connsiteX10"/>
                <a:gd fmla="*/ 35225 h 2080446" name="connsiteY10"/>
                <a:gd fmla="*/ 35101 w 3159227" name="connsiteX11"/>
                <a:gd fmla="*/ -231 h 2080446" name="connsiteY11"/>
                <a:gd fmla="*/ 35142 w 3159227" name="connsiteX12"/>
                <a:gd fmla="*/ -231 h 208044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080446" w="3159227">
                  <a:moveTo>
                    <a:pt x="35142" y="-231"/>
                  </a:moveTo>
                  <a:lnTo>
                    <a:pt x="3124034" y="-231"/>
                  </a:lnTo>
                  <a:cubicBezTo>
                    <a:pt x="3143524" y="-161"/>
                    <a:pt x="3159271" y="15693"/>
                    <a:pt x="3159201" y="35183"/>
                  </a:cubicBezTo>
                  <a:cubicBezTo>
                    <a:pt x="3159201" y="35196"/>
                    <a:pt x="3159201" y="35212"/>
                    <a:pt x="3159201" y="35225"/>
                  </a:cubicBezTo>
                  <a:lnTo>
                    <a:pt x="3159201" y="2044761"/>
                  </a:lnTo>
                  <a:cubicBezTo>
                    <a:pt x="3159292" y="2064251"/>
                    <a:pt x="3143565" y="2080126"/>
                    <a:pt x="3124075" y="2080216"/>
                  </a:cubicBezTo>
                  <a:cubicBezTo>
                    <a:pt x="3124062" y="2080216"/>
                    <a:pt x="3124046" y="2080216"/>
                    <a:pt x="3124034" y="2080216"/>
                  </a:cubicBezTo>
                  <a:lnTo>
                    <a:pt x="35142" y="2080216"/>
                  </a:lnTo>
                  <a:cubicBezTo>
                    <a:pt x="15652" y="2080146"/>
                    <a:pt x="-95" y="2064292"/>
                    <a:pt x="-26" y="2044802"/>
                  </a:cubicBezTo>
                  <a:cubicBezTo>
                    <a:pt x="-26" y="2044789"/>
                    <a:pt x="-26" y="2044773"/>
                    <a:pt x="-26" y="2044761"/>
                  </a:cubicBezTo>
                  <a:lnTo>
                    <a:pt x="-26" y="35225"/>
                  </a:lnTo>
                  <a:cubicBezTo>
                    <a:pt x="-116" y="15734"/>
                    <a:pt x="15611" y="-140"/>
                    <a:pt x="35101" y="-231"/>
                  </a:cubicBezTo>
                  <a:cubicBezTo>
                    <a:pt x="35113" y="-231"/>
                    <a:pt x="35130" y="-231"/>
                    <a:pt x="35142" y="-231"/>
                  </a:cubicBezTo>
                  <a:close/>
                </a:path>
              </a:pathLst>
            </a:custGeom>
            <a:solidFill>
              <a:srgbClr val="FFFFFF"/>
            </a:solidFill>
            <a:ln cap="flat" w="4101">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375BE5F2-3A64-4573-B1F2-02EF5D62B466}"/>
                </a:ext>
              </a:extLst>
            </p:cNvPr>
            <p:cNvSpPr/>
            <p:nvPr/>
          </p:nvSpPr>
          <p:spPr>
            <a:xfrm rot="21573000">
              <a:off x="8747669" y="1797987"/>
              <a:ext cx="52916" cy="52916"/>
            </a:xfrm>
            <a:custGeom>
              <a:avLst/>
              <a:gdLst>
                <a:gd fmla="*/ 52890 w 52916" name="connsiteX0"/>
                <a:gd fmla="*/ 26227 h 52916" name="connsiteY0"/>
                <a:gd fmla="*/ 26432 w 52916" name="connsiteX1"/>
                <a:gd fmla="*/ 52685 h 52916" name="connsiteY1"/>
                <a:gd fmla="*/ -26 w 52916" name="connsiteX2"/>
                <a:gd fmla="*/ 26227 h 52916" name="connsiteY2"/>
                <a:gd fmla="*/ 26432 w 52916" name="connsiteX3"/>
                <a:gd fmla="*/ -231 h 52916" name="connsiteY3"/>
                <a:gd fmla="*/ 52890 w 52916" name="connsiteX4"/>
                <a:gd fmla="*/ 26227 h 529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916" w="52916">
                  <a:moveTo>
                    <a:pt x="52890" y="26227"/>
                  </a:moveTo>
                  <a:cubicBezTo>
                    <a:pt x="52890" y="40840"/>
                    <a:pt x="41044" y="52685"/>
                    <a:pt x="26432" y="52685"/>
                  </a:cubicBezTo>
                  <a:cubicBezTo>
                    <a:pt x="11820" y="52685"/>
                    <a:pt x="-26" y="40840"/>
                    <a:pt x="-26" y="26227"/>
                  </a:cubicBezTo>
                  <a:cubicBezTo>
                    <a:pt x="-26" y="11615"/>
                    <a:pt x="11820" y="-231"/>
                    <a:pt x="26432" y="-231"/>
                  </a:cubicBezTo>
                  <a:cubicBezTo>
                    <a:pt x="41044" y="-231"/>
                    <a:pt x="52890" y="11615"/>
                    <a:pt x="52890" y="26227"/>
                  </a:cubicBezTo>
                  <a:close/>
                </a:path>
              </a:pathLst>
            </a:custGeom>
            <a:solidFill>
              <a:srgbClr val="FF8F02"/>
            </a:solidFill>
            <a:ln cap="flat" w="4101">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CA887020-4C42-4E22-8973-C46B697C218A}"/>
                </a:ext>
              </a:extLst>
            </p:cNvPr>
            <p:cNvSpPr/>
            <p:nvPr/>
          </p:nvSpPr>
          <p:spPr>
            <a:xfrm>
              <a:off x="6669069" y="4154542"/>
              <a:ext cx="4227531" cy="145272"/>
            </a:xfrm>
            <a:custGeom>
              <a:avLst/>
              <a:gdLst>
                <a:gd fmla="*/ 4225698 w 4227531" name="connsiteX0"/>
                <a:gd fmla="*/ -231 h 145272" name="connsiteY0"/>
                <a:gd fmla="*/ 2414926 w 4227531" name="connsiteX1"/>
                <a:gd fmla="*/ -231 h 145272" name="connsiteY1"/>
                <a:gd fmla="*/ 2373842 w 4227531" name="connsiteX2"/>
                <a:gd fmla="*/ 65791 h 145272" name="connsiteY2"/>
                <a:gd fmla="*/ 1849406 w 4227531" name="connsiteX3"/>
                <a:gd fmla="*/ 65791 h 145272" name="connsiteY3"/>
                <a:gd fmla="*/ 1808322 w 4227531" name="connsiteX4"/>
                <a:gd fmla="*/ -231 h 145272" name="connsiteY4"/>
                <a:gd fmla="*/ 1782 w 4227531" name="connsiteX5"/>
                <a:gd fmla="*/ -231 h 145272" name="connsiteY5"/>
                <a:gd fmla="*/ -26 w 4227531" name="connsiteX6"/>
                <a:gd fmla="*/ 3385 h 145272" name="connsiteY6"/>
                <a:gd fmla="*/ 239698 w 4227531" name="connsiteX7"/>
                <a:gd fmla="*/ 145042 h 145272" name="connsiteY7"/>
                <a:gd fmla="*/ 3987781 w 4227531" name="connsiteX8"/>
                <a:gd fmla="*/ 145042 h 145272" name="connsiteY8"/>
                <a:gd fmla="*/ 4227505 w 4227531" name="connsiteX9"/>
                <a:gd fmla="*/ 3385 h 145272" name="connsiteY9"/>
                <a:gd fmla="*/ 4225698 w 4227531" name="connsiteX10"/>
                <a:gd fmla="*/ -231 h 1452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5272" w="4227531">
                  <a:moveTo>
                    <a:pt x="4225698" y="-231"/>
                  </a:moveTo>
                  <a:lnTo>
                    <a:pt x="2414926" y="-231"/>
                  </a:lnTo>
                  <a:cubicBezTo>
                    <a:pt x="2414145" y="43154"/>
                    <a:pt x="2396027" y="65791"/>
                    <a:pt x="2373842" y="65791"/>
                  </a:cubicBezTo>
                  <a:lnTo>
                    <a:pt x="1849406" y="65791"/>
                  </a:lnTo>
                  <a:cubicBezTo>
                    <a:pt x="1827344" y="65791"/>
                    <a:pt x="1809226" y="43113"/>
                    <a:pt x="1808322" y="-231"/>
                  </a:cubicBezTo>
                  <a:lnTo>
                    <a:pt x="1782" y="-231"/>
                  </a:lnTo>
                  <a:cubicBezTo>
                    <a:pt x="796" y="-231"/>
                    <a:pt x="-26" y="1413"/>
                    <a:pt x="-26" y="3385"/>
                  </a:cubicBezTo>
                  <a:cubicBezTo>
                    <a:pt x="-26" y="70926"/>
                    <a:pt x="150382" y="130087"/>
                    <a:pt x="239698" y="145042"/>
                  </a:cubicBezTo>
                  <a:lnTo>
                    <a:pt x="3987781" y="145042"/>
                  </a:lnTo>
                  <a:cubicBezTo>
                    <a:pt x="4077097" y="130087"/>
                    <a:pt x="4227505" y="71091"/>
                    <a:pt x="4227505" y="3385"/>
                  </a:cubicBezTo>
                  <a:cubicBezTo>
                    <a:pt x="4227505" y="1413"/>
                    <a:pt x="4226684" y="-231"/>
                    <a:pt x="4225698" y="-231"/>
                  </a:cubicBezTo>
                  <a:close/>
                </a:path>
              </a:pathLst>
            </a:custGeom>
            <a:solidFill>
              <a:srgbClr val="093371"/>
            </a:solidFill>
            <a:ln cap="flat" w="4101">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58E2CCB4-0779-479F-8BF1-1514DFCA1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1987" y="2098923"/>
            <a:ext cx="1456846" cy="1417527"/>
          </a:xfrm>
          <a:prstGeom prst="rect">
            <a:avLst/>
          </a:prstGeom>
        </p:spPr>
      </p:pic>
      <p:pic>
        <p:nvPicPr>
          <p:cNvPr id="5" name="Graphic 4">
            <a:extLst>
              <a:ext uri="{FF2B5EF4-FFF2-40B4-BE49-F238E27FC236}">
                <a16:creationId xmlns:a16="http://schemas.microsoft.com/office/drawing/2014/main" id="{14DAAAAC-C036-4DC1-9430-E1EC2829F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1988" y="2104661"/>
            <a:ext cx="1466562" cy="1402888"/>
          </a:xfrm>
          <a:prstGeom prst="rect">
            <a:avLst/>
          </a:prstGeom>
        </p:spPr>
      </p:pic>
      <p:grpSp>
        <p:nvGrpSpPr>
          <p:cNvPr id="66" name="Group 65">
            <a:extLst>
              <a:ext uri="{FF2B5EF4-FFF2-40B4-BE49-F238E27FC236}">
                <a16:creationId xmlns:a16="http://schemas.microsoft.com/office/drawing/2014/main" id="{F5F84C86-F3DE-4856-BCAE-7799A632AA5A}"/>
              </a:ext>
            </a:extLst>
          </p:cNvPr>
          <p:cNvGrpSpPr/>
          <p:nvPr/>
        </p:nvGrpSpPr>
        <p:grpSpPr>
          <a:xfrm>
            <a:off x="7434013" y="1848956"/>
            <a:ext cx="1552582" cy="1779576"/>
            <a:chOff x="6664972" y="4464757"/>
            <a:chExt cx="649510" cy="744471"/>
          </a:xfrm>
        </p:grpSpPr>
        <p:sp>
          <p:nvSpPr>
            <p:cNvPr id="35" name="Freeform: Shape 34">
              <a:extLst>
                <a:ext uri="{FF2B5EF4-FFF2-40B4-BE49-F238E27FC236}">
                  <a16:creationId xmlns:a16="http://schemas.microsoft.com/office/drawing/2014/main" id="{F9D32EEE-2CCF-41BF-B3CA-3033A8B6D6E9}"/>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D5241F89-6639-407A-8152-7C819ECFB8AF}"/>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lang="es-ES"/>
            </a:p>
          </p:txBody>
        </p:sp>
      </p:grpSp>
      <p:grpSp>
        <p:nvGrpSpPr>
          <p:cNvPr id="67" name="Group 66">
            <a:extLst>
              <a:ext uri="{FF2B5EF4-FFF2-40B4-BE49-F238E27FC236}">
                <a16:creationId xmlns:a16="http://schemas.microsoft.com/office/drawing/2014/main" id="{350BE9D0-F848-4CED-975D-43BD578644F5}"/>
              </a:ext>
            </a:extLst>
          </p:cNvPr>
          <p:cNvGrpSpPr/>
          <p:nvPr/>
        </p:nvGrpSpPr>
        <p:grpSpPr>
          <a:xfrm>
            <a:off x="7434013" y="1848956"/>
            <a:ext cx="1552582" cy="1779576"/>
            <a:chOff x="7871212" y="4464757"/>
            <a:chExt cx="649510" cy="744471"/>
          </a:xfrm>
        </p:grpSpPr>
        <p:sp>
          <p:nvSpPr>
            <p:cNvPr id="38" name="Freeform: Shape 37">
              <a:extLst>
                <a:ext uri="{FF2B5EF4-FFF2-40B4-BE49-F238E27FC236}">
                  <a16:creationId xmlns:a16="http://schemas.microsoft.com/office/drawing/2014/main" id="{C954A4A4-6A12-4E2A-843C-38C2A2C0D000}"/>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EA18236D-4BBC-4800-ABDC-FD281775F8A1}"/>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lang="es-ES"/>
            </a:p>
          </p:txBody>
        </p:sp>
      </p:grpSp>
      <p:grpSp>
        <p:nvGrpSpPr>
          <p:cNvPr id="68" name="Group 67">
            <a:extLst>
              <a:ext uri="{FF2B5EF4-FFF2-40B4-BE49-F238E27FC236}">
                <a16:creationId xmlns:a16="http://schemas.microsoft.com/office/drawing/2014/main" id="{4AE4556E-22CB-411A-83B6-E6CA42026D3C}"/>
              </a:ext>
            </a:extLst>
          </p:cNvPr>
          <p:cNvGrpSpPr/>
          <p:nvPr/>
        </p:nvGrpSpPr>
        <p:grpSpPr>
          <a:xfrm>
            <a:off x="7434196" y="1849119"/>
            <a:ext cx="1551703" cy="1778793"/>
            <a:chOff x="9223425" y="4514042"/>
            <a:chExt cx="649143" cy="744144"/>
          </a:xfrm>
        </p:grpSpPr>
        <p:sp>
          <p:nvSpPr>
            <p:cNvPr id="41" name="Freeform: Shape 40">
              <a:extLst>
                <a:ext uri="{FF2B5EF4-FFF2-40B4-BE49-F238E27FC236}">
                  <a16:creationId xmlns:a16="http://schemas.microsoft.com/office/drawing/2014/main" id="{D6EC9955-78E9-4F89-8863-CF22F2836479}"/>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6A3BE158-10E5-4426-B93F-F9E900EF8F6C}"/>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B54BED36-3CA7-4F47-A68C-4F099F031EFB}"/>
              </a:ext>
            </a:extLst>
          </p:cNvPr>
          <p:cNvGrpSpPr/>
          <p:nvPr/>
        </p:nvGrpSpPr>
        <p:grpSpPr>
          <a:xfrm>
            <a:off x="7434013" y="1848956"/>
            <a:ext cx="1552582" cy="1779576"/>
            <a:chOff x="10576132" y="4605736"/>
            <a:chExt cx="649510" cy="744471"/>
          </a:xfrm>
        </p:grpSpPr>
        <p:sp>
          <p:nvSpPr>
            <p:cNvPr id="44" name="Freeform: Shape 43">
              <a:extLst>
                <a:ext uri="{FF2B5EF4-FFF2-40B4-BE49-F238E27FC236}">
                  <a16:creationId xmlns:a16="http://schemas.microsoft.com/office/drawing/2014/main" id="{56BFB9BD-06DF-4FE3-92CE-37641BCC7046}"/>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46C3112F-53E2-4799-937B-BD972C3712F5}"/>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21840" p14:dur="2000" spd="slow"/>
    </mc:Choice>
    <mc:Fallback xmlns="">
      <p:transition advTm="218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xit" presetID="10" presetSubtype="0">
                                  <p:stCondLst>
                                    <p:cond delay="0"/>
                                  </p:stCondLst>
                                  <p:childTnLst>
                                    <p:animEffect filter="fade" transition="out">
                                      <p:cBhvr>
                                        <p:cTn dur="500" id="12"/>
                                        <p:tgtEl>
                                          <p:spTgt spid="9"/>
                                        </p:tgtEl>
                                      </p:cBhvr>
                                    </p:animEffect>
                                    <p:set>
                                      <p:cBhvr>
                                        <p:cTn dur="1" fill="hold" id="13">
                                          <p:stCondLst>
                                            <p:cond delay="499"/>
                                          </p:stCondLst>
                                        </p:cTn>
                                        <p:tgtEl>
                                          <p:spTgt spid="9"/>
                                        </p:tgtEl>
                                        <p:attrNameLst>
                                          <p:attrName>style.visibility</p:attrName>
                                        </p:attrNameLst>
                                      </p:cBhvr>
                                      <p:to>
                                        <p:strVal val="hidden"/>
                                      </p:to>
                                    </p:se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childTnLst>
                          </p:cTn>
                        </p:par>
                        <p:par>
                          <p:cTn fill="hold" id="17">
                            <p:stCondLst>
                              <p:cond delay="500"/>
                            </p:stCondLst>
                            <p:childTnLst>
                              <p:par>
                                <p:cTn fill="hold" id="18" nodeType="afterEffect" presetClass="entr" presetID="12" presetSubtype="8">
                                  <p:stCondLst>
                                    <p:cond delay="0"/>
                                  </p:stCondLst>
                                  <p:childTnLst>
                                    <p:set>
                                      <p:cBhvr>
                                        <p:cTn dur="1" fill="hold" id="19">
                                          <p:stCondLst>
                                            <p:cond delay="0"/>
                                          </p:stCondLst>
                                        </p:cTn>
                                        <p:tgtEl>
                                          <p:spTgt spid="23"/>
                                        </p:tgtEl>
                                        <p:attrNameLst>
                                          <p:attrName>style.visibility</p:attrName>
                                        </p:attrNameLst>
                                      </p:cBhvr>
                                      <p:to>
                                        <p:strVal val="visible"/>
                                      </p:to>
                                    </p:set>
                                    <p:anim calcmode="lin" valueType="num">
                                      <p:cBhvr additive="base">
                                        <p:cTn dur="500" id="20"/>
                                        <p:tgtEl>
                                          <p:spTgt spid="23"/>
                                        </p:tgtEl>
                                        <p:attrNameLst>
                                          <p:attrName>ppt_x</p:attrName>
                                        </p:attrNameLst>
                                      </p:cBhvr>
                                      <p:tavLst>
                                        <p:tav tm="0">
                                          <p:val>
                                            <p:strVal val="#ppt_x-#ppt_w*1.125000"/>
                                          </p:val>
                                        </p:tav>
                                        <p:tav tm="100000">
                                          <p:val>
                                            <p:strVal val="#ppt_x"/>
                                          </p:val>
                                        </p:tav>
                                      </p:tavLst>
                                    </p:anim>
                                    <p:animEffect filter="wipe(right)" transition="in">
                                      <p:cBhvr>
                                        <p:cTn dur="500" id="21"/>
                                        <p:tgtEl>
                                          <p:spTgt spid="23"/>
                                        </p:tgtEl>
                                      </p:cBhvr>
                                    </p:animEffect>
                                  </p:childTnLst>
                                </p:cTn>
                              </p:par>
                            </p:childTnLst>
                          </p:cTn>
                        </p:par>
                        <p:par>
                          <p:cTn fill="hold" id="22">
                            <p:stCondLst>
                              <p:cond delay="1000"/>
                            </p:stCondLst>
                            <p:childTnLst>
                              <p:par>
                                <p:cTn fill="hold"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par>
                                <p:cTn fill="hold" id="26" nodeType="withEffect" presetClass="exit" presetID="10" presetSubtype="0">
                                  <p:stCondLst>
                                    <p:cond delay="0"/>
                                  </p:stCondLst>
                                  <p:childTnLst>
                                    <p:animEffect filter="fade" transition="out">
                                      <p:cBhvr>
                                        <p:cTn dur="500" id="27"/>
                                        <p:tgtEl>
                                          <p:spTgt spid="23"/>
                                        </p:tgtEl>
                                      </p:cBhvr>
                                    </p:animEffect>
                                    <p:set>
                                      <p:cBhvr>
                                        <p:cTn dur="1" fill="hold" id="28">
                                          <p:stCondLst>
                                            <p:cond delay="499"/>
                                          </p:stCondLst>
                                        </p:cTn>
                                        <p:tgtEl>
                                          <p:spTgt spid="23"/>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66"/>
                                        </p:tgtEl>
                                        <p:attrNameLst>
                                          <p:attrName>style.visibility</p:attrName>
                                        </p:attrNameLst>
                                      </p:cBhvr>
                                      <p:to>
                                        <p:strVal val="visible"/>
                                      </p:to>
                                    </p:set>
                                    <p:animEffect filter="fade" transition="in">
                                      <p:cBhvr>
                                        <p:cTn dur="500" id="33"/>
                                        <p:tgtEl>
                                          <p:spTgt spid="66"/>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67"/>
                                        </p:tgtEl>
                                        <p:attrNameLst>
                                          <p:attrName>style.visibility</p:attrName>
                                        </p:attrNameLst>
                                      </p:cBhvr>
                                      <p:to>
                                        <p:strVal val="visible"/>
                                      </p:to>
                                    </p:set>
                                    <p:animEffect filter="fade" transition="in">
                                      <p:cBhvr>
                                        <p:cTn dur="500" id="37"/>
                                        <p:tgtEl>
                                          <p:spTgt spid="67"/>
                                        </p:tgtEl>
                                      </p:cBhvr>
                                    </p:animEffect>
                                  </p:childTnLst>
                                </p:cTn>
                              </p:par>
                            </p:childTnLst>
                          </p:cTn>
                        </p:par>
                        <p:par>
                          <p:cTn fill="hold" id="38">
                            <p:stCondLst>
                              <p:cond delay="1000"/>
                            </p:stCondLst>
                            <p:childTnLst>
                              <p:par>
                                <p:cTn fill="hold" id="39" nodeType="afterEffect" presetClass="entr" presetID="10" presetSubtype="0">
                                  <p:stCondLst>
                                    <p:cond delay="0"/>
                                  </p:stCondLst>
                                  <p:childTnLst>
                                    <p:set>
                                      <p:cBhvr>
                                        <p:cTn dur="1" fill="hold" id="40">
                                          <p:stCondLst>
                                            <p:cond delay="0"/>
                                          </p:stCondLst>
                                        </p:cTn>
                                        <p:tgtEl>
                                          <p:spTgt spid="68"/>
                                        </p:tgtEl>
                                        <p:attrNameLst>
                                          <p:attrName>style.visibility</p:attrName>
                                        </p:attrNameLst>
                                      </p:cBhvr>
                                      <p:to>
                                        <p:strVal val="visible"/>
                                      </p:to>
                                    </p:set>
                                    <p:animEffect filter="fade" transition="in">
                                      <p:cBhvr>
                                        <p:cTn dur="500" id="41"/>
                                        <p:tgtEl>
                                          <p:spTgt spid="68"/>
                                        </p:tgtEl>
                                      </p:cBhvr>
                                    </p:animEffect>
                                  </p:childTnLst>
                                </p:cTn>
                              </p:par>
                            </p:childTnLst>
                          </p:cTn>
                        </p:par>
                        <p:par>
                          <p:cTn fill="hold" id="42">
                            <p:stCondLst>
                              <p:cond delay="1500"/>
                            </p:stCondLst>
                            <p:childTnLst>
                              <p:par>
                                <p:cTn fill="hold" id="43" nodeType="afterEffect" presetClass="entr" presetID="10" presetSubtype="0">
                                  <p:stCondLst>
                                    <p:cond delay="0"/>
                                  </p:stCondLst>
                                  <p:childTnLst>
                                    <p:set>
                                      <p:cBhvr>
                                        <p:cTn dur="1" fill="hold" id="44">
                                          <p:stCondLst>
                                            <p:cond delay="0"/>
                                          </p:stCondLst>
                                        </p:cTn>
                                        <p:tgtEl>
                                          <p:spTgt spid="69"/>
                                        </p:tgtEl>
                                        <p:attrNameLst>
                                          <p:attrName>style.visibility</p:attrName>
                                        </p:attrNameLst>
                                      </p:cBhvr>
                                      <p:to>
                                        <p:strVal val="visible"/>
                                      </p:to>
                                    </p:set>
                                    <p:animEffect filter="fade" transition="in">
                                      <p:cBhvr>
                                        <p:cTn dur="500" id="45"/>
                                        <p:tgtEl>
                                          <p:spTgt spid="69"/>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55"/>
                                        </p:tgtEl>
                                        <p:attrNameLst>
                                          <p:attrName>style.visibility</p:attrName>
                                        </p:attrNameLst>
                                      </p:cBhvr>
                                      <p:to>
                                        <p:strVal val="visible"/>
                                      </p:to>
                                    </p:set>
                                    <p:animEffect filter="fade" transition="in">
                                      <p:cBhvr>
                                        <p:cTn dur="500" id="50"/>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txid="0d0b9e19c2e69fd3e45ad55343a0cad4">
            <a:r>
              <a:rPr dirty="0" lang="en-US"/>
              <a:t>Saisie de données de base à partir de l'application Saisie de données</a:t>
            </a:r>
          </a:p>
        </p:txBody>
      </p:sp>
      <p:pic>
        <p:nvPicPr>
          <p:cNvPr id="6" name="Graphic 5">
            <a:extLst>
              <a:ext uri="{FF2B5EF4-FFF2-40B4-BE49-F238E27FC236}">
                <a16:creationId xmlns:a16="http://schemas.microsoft.com/office/drawing/2014/main" id="{FA6E7792-E38F-4FF1-A1AB-C174C7F0D2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0697" y="2849219"/>
            <a:ext cx="3297365" cy="1722029"/>
          </a:xfrm>
          <a:prstGeom prst="rect">
            <a:avLst/>
          </a:prstGeom>
        </p:spPr>
      </p:pic>
      <p:sp>
        <p:nvSpPr>
          <p:cNvPr id="7" name="Rectangle: Rounded Corners 6">
            <a:extLst>
              <a:ext uri="{FF2B5EF4-FFF2-40B4-BE49-F238E27FC236}">
                <a16:creationId xmlns:a16="http://schemas.microsoft.com/office/drawing/2014/main" id="{DCEAB998-6BA7-417D-A4BB-61624E9364ED}"/>
              </a:ext>
            </a:extLst>
          </p:cNvPr>
          <p:cNvSpPr/>
          <p:nvPr/>
        </p:nvSpPr>
        <p:spPr>
          <a:xfrm>
            <a:off x="2846070" y="1958882"/>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sz="2200"/>
              <a:t>Saisie de données</a:t>
            </a:r>
          </a:p>
        </p:txBody>
      </p:sp>
      <p:sp>
        <p:nvSpPr>
          <p:cNvPr id="32" name="Rectangle: Rounded Corners 31">
            <a:extLst>
              <a:ext uri="{FF2B5EF4-FFF2-40B4-BE49-F238E27FC236}">
                <a16:creationId xmlns:a16="http://schemas.microsoft.com/office/drawing/2014/main" id="{4E61F81D-4F1B-4065-B173-306B3C5B6AA1}"/>
              </a:ext>
            </a:extLst>
          </p:cNvPr>
          <p:cNvSpPr/>
          <p:nvPr/>
        </p:nvSpPr>
        <p:spPr>
          <a:xfrm>
            <a:off x="6809586" y="201540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7296d0d5422c2055cd29722641861b9">
            <a:pPr algn="ctr"/>
            <a:r>
              <a:rPr dirty="0" lang="en-US" sz="2200"/>
              <a:t>Application de Qualité des Données</a:t>
            </a:r>
          </a:p>
        </p:txBody>
      </p:sp>
      <p:grpSp>
        <p:nvGrpSpPr>
          <p:cNvPr id="11" name="Group 10">
            <a:extLst>
              <a:ext uri="{FF2B5EF4-FFF2-40B4-BE49-F238E27FC236}">
                <a16:creationId xmlns:a16="http://schemas.microsoft.com/office/drawing/2014/main" id="{70FD6D93-1BB2-4275-991B-2BBF3D9B7F0E}"/>
              </a:ext>
            </a:extLst>
          </p:cNvPr>
          <p:cNvGrpSpPr/>
          <p:nvPr/>
        </p:nvGrpSpPr>
        <p:grpSpPr>
          <a:xfrm>
            <a:off x="-1977721" y="2185737"/>
            <a:ext cx="1156087" cy="1157155"/>
            <a:chOff x="5556162" y="4756245"/>
            <a:chExt cx="1428978" cy="1430298"/>
          </a:xfrm>
        </p:grpSpPr>
        <p:sp>
          <p:nvSpPr>
            <p:cNvPr id="8" name="Freeform: Shape 7">
              <a:extLst>
                <a:ext uri="{FF2B5EF4-FFF2-40B4-BE49-F238E27FC236}">
                  <a16:creationId xmlns:a16="http://schemas.microsoft.com/office/drawing/2014/main" id="{41967879-9F16-4D4C-BA12-23F5FED5A94E}"/>
                </a:ext>
              </a:extLst>
            </p:cNvPr>
            <p:cNvSpPr/>
            <p:nvPr/>
          </p:nvSpPr>
          <p:spPr>
            <a:xfrm>
              <a:off x="5556162" y="4757016"/>
              <a:ext cx="1428978" cy="1429527"/>
            </a:xfrm>
            <a:custGeom>
              <a:avLst/>
              <a:gdLst>
                <a:gd fmla="*/ 151943 w 1428978" name="connsiteX0"/>
                <a:gd fmla="*/ 1334718 h 1429527" name="connsiteY0"/>
                <a:gd fmla="*/ 107307 w 1428978" name="connsiteX1"/>
                <a:gd fmla="*/ 1343645 h 1429527" name="connsiteY1"/>
                <a:gd fmla="*/ 82311 w 1428978" name="connsiteX2"/>
                <a:gd fmla="*/ 1306151 h 1429527" name="connsiteY2"/>
                <a:gd fmla="*/ 107307 w 1428978" name="connsiteX3"/>
                <a:gd fmla="*/ 1268658 h 1429527" name="connsiteY3"/>
                <a:gd fmla="*/ 151943 w 1428978" name="connsiteX4"/>
                <a:gd fmla="*/ 1277585 h 1429527" name="connsiteY4"/>
                <a:gd fmla="*/ 151943 w 1428978" name="connsiteX5"/>
                <a:gd fmla="*/ 1334718 h 1429527" name="connsiteY5"/>
                <a:gd fmla="*/ 1412445 w 1428978" name="connsiteX6"/>
                <a:gd fmla="*/ 158130 h 1429527" name="connsiteY6"/>
                <a:gd fmla="*/ 1267826 w 1428978" name="connsiteX7"/>
                <a:gd fmla="*/ 302749 h 1429527" name="connsiteY7"/>
                <a:gd fmla="*/ 1153560 w 1428978" name="connsiteX8"/>
                <a:gd fmla="*/ 272397 h 1429527" name="connsiteY8"/>
                <a:gd fmla="*/ 1124993 w 1428978" name="connsiteX9"/>
                <a:gd fmla="*/ 159916 h 1429527" name="connsiteY9"/>
                <a:gd fmla="*/ 1269612 w 1428978" name="connsiteX10"/>
                <a:gd fmla="*/ 15297 h 1429527" name="connsiteY10"/>
                <a:gd fmla="*/ 1019654 w 1428978" name="connsiteX11"/>
                <a:gd fmla="*/ 63503 h 1429527" name="connsiteY11"/>
                <a:gd fmla="*/ 948237 w 1428978" name="connsiteX12"/>
                <a:gd fmla="*/ 308105 h 1429527" name="connsiteY12"/>
                <a:gd fmla="*/ 37676 w 1428978" name="connsiteX13"/>
                <a:gd fmla="*/ 1218666 h 1429527" name="connsiteY13"/>
                <a:gd fmla="*/ 3753 w 1428978" name="connsiteX14"/>
                <a:gd fmla="*/ 1338289 h 1429527" name="connsiteY14"/>
                <a:gd fmla="*/ 91239 w 1428978" name="connsiteX15"/>
                <a:gd fmla="*/ 1425774 h 1429527" name="connsiteY15"/>
                <a:gd fmla="*/ 210861 w 1428978" name="connsiteX16"/>
                <a:gd fmla="*/ 1391851 h 1429527" name="connsiteY16"/>
                <a:gd fmla="*/ 1121422 w 1428978" name="connsiteX17"/>
                <a:gd fmla="*/ 481290 h 1429527" name="connsiteY17"/>
                <a:gd fmla="*/ 1366024 w 1428978" name="connsiteX18"/>
                <a:gd fmla="*/ 409874 h 1429527" name="connsiteY18"/>
                <a:gd fmla="*/ 1412445 w 1428978" name="connsiteX19"/>
                <a:gd fmla="*/ 158130 h 142952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429527" w="1428978">
                  <a:moveTo>
                    <a:pt x="151943" y="1334718"/>
                  </a:moveTo>
                  <a:cubicBezTo>
                    <a:pt x="139445" y="1347216"/>
                    <a:pt x="123376" y="1350787"/>
                    <a:pt x="107307" y="1343645"/>
                  </a:cubicBezTo>
                  <a:cubicBezTo>
                    <a:pt x="91239" y="1336503"/>
                    <a:pt x="82311" y="1322220"/>
                    <a:pt x="82311" y="1306151"/>
                  </a:cubicBezTo>
                  <a:cubicBezTo>
                    <a:pt x="82311" y="1290083"/>
                    <a:pt x="93024" y="1274014"/>
                    <a:pt x="107307" y="1268658"/>
                  </a:cubicBezTo>
                  <a:cubicBezTo>
                    <a:pt x="123376" y="1261516"/>
                    <a:pt x="139445" y="1265087"/>
                    <a:pt x="151943" y="1277585"/>
                  </a:cubicBezTo>
                  <a:cubicBezTo>
                    <a:pt x="168011" y="1291868"/>
                    <a:pt x="168011" y="1318649"/>
                    <a:pt x="151943" y="1334718"/>
                  </a:cubicBezTo>
                  <a:close/>
                  <a:moveTo>
                    <a:pt x="1412445" y="158130"/>
                  </a:moveTo>
                  <a:lnTo>
                    <a:pt x="1267826" y="302749"/>
                  </a:lnTo>
                  <a:lnTo>
                    <a:pt x="1153560" y="272397"/>
                  </a:lnTo>
                  <a:lnTo>
                    <a:pt x="1124993" y="159916"/>
                  </a:lnTo>
                  <a:lnTo>
                    <a:pt x="1269612" y="15297"/>
                  </a:lnTo>
                  <a:cubicBezTo>
                    <a:pt x="1183912" y="-16840"/>
                    <a:pt x="1087499" y="2799"/>
                    <a:pt x="1019654" y="63503"/>
                  </a:cubicBezTo>
                  <a:cubicBezTo>
                    <a:pt x="951808" y="125993"/>
                    <a:pt x="925027" y="218834"/>
                    <a:pt x="948237" y="308105"/>
                  </a:cubicBezTo>
                  <a:lnTo>
                    <a:pt x="37676" y="1218666"/>
                  </a:lnTo>
                  <a:cubicBezTo>
                    <a:pt x="5539" y="1249018"/>
                    <a:pt x="-6959" y="1295439"/>
                    <a:pt x="3753" y="1338289"/>
                  </a:cubicBezTo>
                  <a:cubicBezTo>
                    <a:pt x="14466" y="1381139"/>
                    <a:pt x="48389" y="1415062"/>
                    <a:pt x="91239" y="1425774"/>
                  </a:cubicBezTo>
                  <a:cubicBezTo>
                    <a:pt x="134088" y="1436486"/>
                    <a:pt x="178724" y="1423989"/>
                    <a:pt x="210861" y="1391851"/>
                  </a:cubicBezTo>
                  <a:lnTo>
                    <a:pt x="1121422" y="481290"/>
                  </a:lnTo>
                  <a:cubicBezTo>
                    <a:pt x="1210693" y="504501"/>
                    <a:pt x="1303534" y="477719"/>
                    <a:pt x="1366024" y="409874"/>
                  </a:cubicBezTo>
                  <a:cubicBezTo>
                    <a:pt x="1426728" y="342028"/>
                    <a:pt x="1446367" y="243830"/>
                    <a:pt x="1412445" y="158130"/>
                  </a:cubicBezTo>
                  <a:close/>
                </a:path>
              </a:pathLst>
            </a:custGeom>
            <a:solidFill>
              <a:schemeClr val="tx2"/>
            </a:solidFill>
            <a:ln cap="flat" w="1776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694FA86-9F76-4399-A340-4F3AF7A59936}"/>
                </a:ext>
              </a:extLst>
            </p:cNvPr>
            <p:cNvSpPr/>
            <p:nvPr/>
          </p:nvSpPr>
          <p:spPr>
            <a:xfrm>
              <a:off x="6315145" y="5515045"/>
              <a:ext cx="669756" cy="670498"/>
            </a:xfrm>
            <a:custGeom>
              <a:avLst/>
              <a:gdLst>
                <a:gd fmla="*/ 646320 w 669756" name="connsiteX0"/>
                <a:gd fmla="*/ 460637 h 670498" name="connsiteY0"/>
                <a:gd fmla="*/ 185683 w 669756" name="connsiteX1"/>
                <a:gd fmla="*/ 0 h 670498" name="connsiteY1"/>
                <a:gd fmla="*/ 0 w 669756" name="connsiteX2"/>
                <a:gd fmla="*/ 185683 h 670498" name="connsiteY2"/>
                <a:gd fmla="*/ 446353 w 669756" name="connsiteX3"/>
                <a:gd fmla="*/ 632036 h 670498" name="connsiteY3"/>
                <a:gd fmla="*/ 462422 w 669756" name="connsiteX4"/>
                <a:gd fmla="*/ 648105 h 670498" name="connsiteY4"/>
                <a:gd fmla="*/ 464208 w 669756" name="connsiteX5"/>
                <a:gd fmla="*/ 646320 h 670498" name="connsiteY5"/>
                <a:gd fmla="*/ 632036 w 669756" name="connsiteX6"/>
                <a:gd fmla="*/ 632036 h 670498" name="connsiteY6"/>
                <a:gd fmla="*/ 646320 w 669756" name="connsiteX7"/>
                <a:gd fmla="*/ 460637 h 670498" name="connsiteY7"/>
                <a:gd fmla="*/ 646320 w 669756" name="connsiteX8"/>
                <a:gd fmla="*/ 460637 h 67049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70498" w="669756">
                  <a:moveTo>
                    <a:pt x="646320" y="460637"/>
                  </a:moveTo>
                  <a:lnTo>
                    <a:pt x="185683" y="0"/>
                  </a:lnTo>
                  <a:lnTo>
                    <a:pt x="0" y="185683"/>
                  </a:lnTo>
                  <a:lnTo>
                    <a:pt x="446353" y="632036"/>
                  </a:lnTo>
                  <a:lnTo>
                    <a:pt x="462422" y="648105"/>
                  </a:lnTo>
                  <a:lnTo>
                    <a:pt x="464208" y="646320"/>
                  </a:lnTo>
                  <a:cubicBezTo>
                    <a:pt x="515985" y="683813"/>
                    <a:pt x="587401" y="676672"/>
                    <a:pt x="632036" y="632036"/>
                  </a:cubicBezTo>
                  <a:cubicBezTo>
                    <a:pt x="676672" y="585616"/>
                    <a:pt x="682028" y="514199"/>
                    <a:pt x="646320" y="460637"/>
                  </a:cubicBezTo>
                  <a:lnTo>
                    <a:pt x="646320" y="460637"/>
                  </a:lnTo>
                  <a:close/>
                </a:path>
              </a:pathLst>
            </a:custGeom>
            <a:solidFill>
              <a:schemeClr val="accent2"/>
            </a:solidFill>
            <a:ln cap="flat" w="1776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1DEDAB-E24E-4363-B668-C0E9A361D067}"/>
                </a:ext>
              </a:extLst>
            </p:cNvPr>
            <p:cNvSpPr/>
            <p:nvPr/>
          </p:nvSpPr>
          <p:spPr>
            <a:xfrm>
              <a:off x="5556345" y="4756245"/>
              <a:ext cx="601684" cy="601684"/>
            </a:xfrm>
            <a:custGeom>
              <a:avLst/>
              <a:gdLst>
                <a:gd fmla="*/ 260670 w 601684" name="connsiteX0"/>
                <a:gd fmla="*/ 210679 h 601684" name="connsiteY0"/>
                <a:gd fmla="*/ 262456 w 601684" name="connsiteX1"/>
                <a:gd fmla="*/ 208893 h 601684" name="connsiteY1"/>
                <a:gd fmla="*/ 216035 w 601684" name="connsiteX2"/>
                <a:gd fmla="*/ 123194 h 601684" name="connsiteY2"/>
                <a:gd fmla="*/ 62489 w 601684" name="connsiteX3"/>
                <a:gd fmla="*/ 0 h 601684" name="connsiteY3"/>
                <a:gd fmla="*/ 0 w 601684" name="connsiteX4"/>
                <a:gd fmla="*/ 62489 h 601684" name="connsiteY4"/>
                <a:gd fmla="*/ 123194 w 601684" name="connsiteX5"/>
                <a:gd fmla="*/ 216035 h 601684" name="connsiteY5"/>
                <a:gd fmla="*/ 208893 w 601684" name="connsiteX6"/>
                <a:gd fmla="*/ 262456 h 601684" name="connsiteY6"/>
                <a:gd fmla="*/ 210679 w 601684" name="connsiteX7"/>
                <a:gd fmla="*/ 260670 h 601684" name="connsiteY7"/>
                <a:gd fmla="*/ 551693 w 601684" name="connsiteX8"/>
                <a:gd fmla="*/ 601684 h 601684" name="connsiteY8"/>
                <a:gd fmla="*/ 601684 w 601684" name="connsiteX9"/>
                <a:gd fmla="*/ 551693 h 6016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01684" w="601684">
                  <a:moveTo>
                    <a:pt x="260670" y="210679"/>
                  </a:moveTo>
                  <a:lnTo>
                    <a:pt x="262456" y="208893"/>
                  </a:lnTo>
                  <a:lnTo>
                    <a:pt x="216035" y="123194"/>
                  </a:lnTo>
                  <a:lnTo>
                    <a:pt x="62489" y="0"/>
                  </a:lnTo>
                  <a:lnTo>
                    <a:pt x="0" y="62489"/>
                  </a:lnTo>
                  <a:lnTo>
                    <a:pt x="123194" y="216035"/>
                  </a:lnTo>
                  <a:lnTo>
                    <a:pt x="208893" y="262456"/>
                  </a:lnTo>
                  <a:lnTo>
                    <a:pt x="210679" y="260670"/>
                  </a:lnTo>
                  <a:lnTo>
                    <a:pt x="551693" y="601684"/>
                  </a:lnTo>
                  <a:lnTo>
                    <a:pt x="601684" y="551693"/>
                  </a:lnTo>
                  <a:close/>
                </a:path>
              </a:pathLst>
            </a:custGeom>
            <a:solidFill>
              <a:schemeClr val="accent2"/>
            </a:solidFill>
            <a:ln cap="flat" w="17760">
              <a:noFill/>
              <a:prstDash val="solid"/>
              <a:miter/>
            </a:ln>
          </p:spPr>
          <p:txBody>
            <a:bodyPr anchor="ctr" rtlCol="0"/>
            <a:lstStyle/>
            <a:p>
              <a:endParaRPr dirty="0" lang="en-US"/>
            </a:p>
          </p:txBody>
        </p:sp>
      </p:grpSp>
      <p:sp>
        <p:nvSpPr>
          <p:cNvPr id="12" name="TextBox 11">
            <a:extLst>
              <a:ext uri="{FF2B5EF4-FFF2-40B4-BE49-F238E27FC236}">
                <a16:creationId xmlns:a16="http://schemas.microsoft.com/office/drawing/2014/main" id="{251F642A-EC0F-4A70-B436-E919D995389F}"/>
              </a:ext>
            </a:extLst>
          </p:cNvPr>
          <p:cNvSpPr txBox="1"/>
          <p:nvPr/>
        </p:nvSpPr>
        <p:spPr>
          <a:xfrm>
            <a:off x="6096000" y="3237045"/>
            <a:ext cx="3896052" cy="830997"/>
          </a:xfrm>
          <a:prstGeom prst="rect">
            <a:avLst/>
          </a:prstGeom>
          <a:noFill/>
        </p:spPr>
        <p:txBody>
          <a:bodyPr rtlCol="0" wrap="square">
            <a:spAutoFit/>
          </a:bodyPr>
          <a:lstStyle/>
          <a:p txid="d7641d046c2f884b52b5d79a70c1ce51">
            <a:pPr algn="l" indent="-342900" marL="342900">
              <a:buClr>
                <a:srgbClr val="008CCF"/>
              </a:buClr>
              <a:buFont charset="-79" pitchFamily="2" typeface="Rubik"/>
              <a:buChar char="•"/>
            </a:pPr>
            <a:r>
              <a:rPr dirty="0" lang="en-US" sz="2400"/>
              <a:t>Analyse de règles de validation des lots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3368" p14:dur="2000" spd="slow"/>
    </mc:Choice>
    <mc:Fallback xmlns="">
      <p:transition advTm="133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32"/>
      <p:bldP grpId="0" spid="1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458B4C-057E-4986-A20D-74CFD1C601DD}"/>
              </a:ext>
            </a:extLst>
          </p:cNvPr>
          <p:cNvSpPr/>
          <p:nvPr/>
        </p:nvSpPr>
        <p:spPr>
          <a:xfrm>
            <a:off x="5011428" y="2183655"/>
            <a:ext cx="2184501" cy="208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341DAD1E-6E24-4D09-BDA9-30C273CB598D}"/>
              </a:ext>
            </a:extLst>
          </p:cNvPr>
          <p:cNvSpPr/>
          <p:nvPr/>
        </p:nvSpPr>
        <p:spPr>
          <a:xfrm>
            <a:off x="2331784" y="6200720"/>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Oval 2">
            <a:extLst>
              <a:ext uri="{FF2B5EF4-FFF2-40B4-BE49-F238E27FC236}">
                <a16:creationId xmlns:a16="http://schemas.microsoft.com/office/drawing/2014/main" id="{C8D00F0B-E126-413A-9621-A95728F90DB3}"/>
              </a:ext>
            </a:extLst>
          </p:cNvPr>
          <p:cNvSpPr/>
          <p:nvPr/>
        </p:nvSpPr>
        <p:spPr>
          <a:xfrm>
            <a:off x="4333023" y="180460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4" name="Graphic 3">
            <a:extLst>
              <a:ext uri="{FF2B5EF4-FFF2-40B4-BE49-F238E27FC236}">
                <a16:creationId xmlns:a16="http://schemas.microsoft.com/office/drawing/2014/main" id="{D9FB7527-EE0A-4142-A6B7-522265AF8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3260" y="3017476"/>
            <a:ext cx="502523" cy="452270"/>
          </a:xfrm>
          <a:prstGeom prst="rect">
            <a:avLst/>
          </a:prstGeom>
        </p:spPr>
      </p:pic>
      <p:sp>
        <p:nvSpPr>
          <p:cNvPr id="5" name="Rectangle: Rounded Corners 4">
            <a:extLst>
              <a:ext uri="{FF2B5EF4-FFF2-40B4-BE49-F238E27FC236}">
                <a16:creationId xmlns:a16="http://schemas.microsoft.com/office/drawing/2014/main" id="{943CE4AE-C9EB-4847-927F-FD092D25D775}"/>
              </a:ext>
            </a:extLst>
          </p:cNvPr>
          <p:cNvSpPr/>
          <p:nvPr/>
        </p:nvSpPr>
        <p:spPr>
          <a:xfrm>
            <a:off x="2871632" y="578873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Rounded Corners 5">
            <a:extLst>
              <a:ext uri="{FF2B5EF4-FFF2-40B4-BE49-F238E27FC236}">
                <a16:creationId xmlns:a16="http://schemas.microsoft.com/office/drawing/2014/main" id="{ECF476C3-BFDD-4F87-9B61-41422279319B}"/>
              </a:ext>
            </a:extLst>
          </p:cNvPr>
          <p:cNvSpPr/>
          <p:nvPr/>
        </p:nvSpPr>
        <p:spPr>
          <a:xfrm>
            <a:off x="3411480" y="533646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 name="Rectangle: Rounded Corners 6">
            <a:extLst>
              <a:ext uri="{FF2B5EF4-FFF2-40B4-BE49-F238E27FC236}">
                <a16:creationId xmlns:a16="http://schemas.microsoft.com/office/drawing/2014/main" id="{73F7A058-4D2D-44C8-BD9B-2A8E99EBD27F}"/>
              </a:ext>
            </a:extLst>
          </p:cNvPr>
          <p:cNvSpPr/>
          <p:nvPr/>
        </p:nvSpPr>
        <p:spPr>
          <a:xfrm>
            <a:off x="3951328" y="4804723"/>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8" name="Graphic 7">
            <a:extLst>
              <a:ext uri="{FF2B5EF4-FFF2-40B4-BE49-F238E27FC236}">
                <a16:creationId xmlns:a16="http://schemas.microsoft.com/office/drawing/2014/main" id="{5276BEF1-1A38-4C66-9DAE-EF2EFBB15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9356" y="3017476"/>
            <a:ext cx="502523" cy="452270"/>
          </a:xfrm>
          <a:prstGeom prst="rect">
            <a:avLst/>
          </a:prstGeom>
        </p:spPr>
      </p:pic>
      <p:pic>
        <p:nvPicPr>
          <p:cNvPr id="9" name="Graphic 8">
            <a:extLst>
              <a:ext uri="{FF2B5EF4-FFF2-40B4-BE49-F238E27FC236}">
                <a16:creationId xmlns:a16="http://schemas.microsoft.com/office/drawing/2014/main" id="{2D7AB8C7-BE0A-4EB9-B931-FAA892D8B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452" y="3017476"/>
            <a:ext cx="502523" cy="452270"/>
          </a:xfrm>
          <a:prstGeom prst="rect">
            <a:avLst/>
          </a:prstGeom>
        </p:spPr>
      </p:pic>
      <p:sp>
        <p:nvSpPr>
          <p:cNvPr id="10" name="Oval 9">
            <a:extLst>
              <a:ext uri="{FF2B5EF4-FFF2-40B4-BE49-F238E27FC236}">
                <a16:creationId xmlns:a16="http://schemas.microsoft.com/office/drawing/2014/main" id="{09333537-FCB6-4E61-ADDE-2D1471213569}"/>
              </a:ext>
            </a:extLst>
          </p:cNvPr>
          <p:cNvSpPr/>
          <p:nvPr/>
        </p:nvSpPr>
        <p:spPr>
          <a:xfrm>
            <a:off x="3332404" y="10692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Oval 10">
            <a:extLst>
              <a:ext uri="{FF2B5EF4-FFF2-40B4-BE49-F238E27FC236}">
                <a16:creationId xmlns:a16="http://schemas.microsoft.com/office/drawing/2014/main" id="{744575CA-C290-4544-BCC7-10E58521E043}"/>
              </a:ext>
            </a:extLst>
          </p:cNvPr>
          <p:cNvSpPr/>
          <p:nvPr/>
        </p:nvSpPr>
        <p:spPr>
          <a:xfrm>
            <a:off x="3832714" y="1374873"/>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Oval 11">
            <a:extLst>
              <a:ext uri="{FF2B5EF4-FFF2-40B4-BE49-F238E27FC236}">
                <a16:creationId xmlns:a16="http://schemas.microsoft.com/office/drawing/2014/main" id="{3B60AD37-0E93-401B-ABDC-76D80A8A746D}"/>
              </a:ext>
            </a:extLst>
          </p:cNvPr>
          <p:cNvSpPr/>
          <p:nvPr/>
        </p:nvSpPr>
        <p:spPr>
          <a:xfrm>
            <a:off x="2331784" y="2691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 name="Oval 12">
            <a:extLst>
              <a:ext uri="{FF2B5EF4-FFF2-40B4-BE49-F238E27FC236}">
                <a16:creationId xmlns:a16="http://schemas.microsoft.com/office/drawing/2014/main" id="{CCB8A1CE-3F61-4D69-A758-D2596EE81C97}"/>
              </a:ext>
            </a:extLst>
          </p:cNvPr>
          <p:cNvSpPr/>
          <p:nvPr/>
        </p:nvSpPr>
        <p:spPr>
          <a:xfrm>
            <a:off x="2832094" y="670832"/>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4" name="Graphic 13">
            <a:extLst>
              <a:ext uri="{FF2B5EF4-FFF2-40B4-BE49-F238E27FC236}">
                <a16:creationId xmlns:a16="http://schemas.microsoft.com/office/drawing/2014/main" id="{8FBD5F9C-0731-492B-87A2-0C97A29272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548" y="3017476"/>
            <a:ext cx="502523" cy="452270"/>
          </a:xfrm>
          <a:prstGeom prst="rect">
            <a:avLst/>
          </a:prstGeom>
        </p:spPr>
      </p:pic>
      <p:sp>
        <p:nvSpPr>
          <p:cNvPr id="15" name="Rectangle: Rounded Corners 14">
            <a:extLst>
              <a:ext uri="{FF2B5EF4-FFF2-40B4-BE49-F238E27FC236}">
                <a16:creationId xmlns:a16="http://schemas.microsoft.com/office/drawing/2014/main" id="{A0E870E6-79F6-44A8-9CE7-DE5DE6D0056D}"/>
              </a:ext>
            </a:extLst>
          </p:cNvPr>
          <p:cNvSpPr/>
          <p:nvPr/>
        </p:nvSpPr>
        <p:spPr>
          <a:xfrm>
            <a:off x="4491177" y="4273311"/>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6436D17A-7243-496D-AC60-AC0B287528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643" y="3017476"/>
            <a:ext cx="502523" cy="452270"/>
          </a:xfrm>
          <a:prstGeom prst="rect">
            <a:avLst/>
          </a:prstGeom>
        </p:spPr>
      </p:pic>
      <p:pic>
        <p:nvPicPr>
          <p:cNvPr id="17" name="Graphic 16">
            <a:extLst>
              <a:ext uri="{FF2B5EF4-FFF2-40B4-BE49-F238E27FC236}">
                <a16:creationId xmlns:a16="http://schemas.microsoft.com/office/drawing/2014/main" id="{98246F99-6502-405F-A7B6-FE68FA289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1429" y="2183655"/>
            <a:ext cx="2184501" cy="2089656"/>
          </a:xfrm>
          <a:prstGeom prst="rect">
            <a:avLst/>
          </a:prstGeom>
        </p:spPr>
      </p:pic>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advTm="6746" p14:dur="1250" spd="slow"/>
    </mc:Choice>
    <mc:Fallback xmlns="">
      <p:transition advTm="67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id="8" nodeType="withEffect" presetClass="entr" presetID="10" presetSubtype="0">
                                  <p:stCondLst>
                                    <p:cond delay="0"/>
                                  </p:stCondLst>
                                  <p:childTnLst>
                                    <p:set>
                                      <p:cBhvr>
                                        <p:cTn dur="1" fill="hold" id="9">
                                          <p:stCondLst>
                                            <p:cond delay="0"/>
                                          </p:stCondLst>
                                        </p:cTn>
                                        <p:tgtEl>
                                          <p:spTgt spid="17"/>
                                        </p:tgtEl>
                                        <p:attrNameLst>
                                          <p:attrName>style.visibility</p:attrName>
                                        </p:attrNameLst>
                                      </p:cBhvr>
                                      <p:to>
                                        <p:strVal val="visible"/>
                                      </p:to>
                                    </p:set>
                                    <p:animEffect filter="fade" transition="in">
                                      <p:cBhvr>
                                        <p:cTn dur="500" id="10"/>
                                        <p:tgtEl>
                                          <p:spTgt spid="1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par>
                                <p:cTn fill="hold" id="16" nodeType="withEffect" presetClass="entr" presetID="10" presetSubtype="0">
                                  <p:stCondLst>
                                    <p:cond delay="0"/>
                                  </p:stCondLst>
                                  <p:childTnLst>
                                    <p:set>
                                      <p:cBhvr>
                                        <p:cTn dur="1" fill="hold" id="17">
                                          <p:stCondLst>
                                            <p:cond delay="0"/>
                                          </p:stCondLst>
                                        </p:cTn>
                                        <p:tgtEl>
                                          <p:spTgt spid="4"/>
                                        </p:tgtEl>
                                        <p:attrNameLst>
                                          <p:attrName>style.visibility</p:attrName>
                                        </p:attrNameLst>
                                      </p:cBhvr>
                                      <p:to>
                                        <p:strVal val="visible"/>
                                      </p:to>
                                    </p:set>
                                    <p:animEffect filter="fade" transition="in">
                                      <p:cBhvr>
                                        <p:cTn dur="250" id="18"/>
                                        <p:tgtEl>
                                          <p:spTgt spid="4"/>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2"/>
                                        </p:tgtEl>
                                        <p:attrNameLst>
                                          <p:attrName>style.visibility</p:attrName>
                                        </p:attrNameLst>
                                      </p:cBhvr>
                                      <p:to>
                                        <p:strVal val="visible"/>
                                      </p:to>
                                    </p:set>
                                    <p:animEffect filter="fade" transition="in">
                                      <p:cBhvr>
                                        <p:cTn dur="250" id="21"/>
                                        <p:tgtEl>
                                          <p:spTgt spid="2"/>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3"/>
                                        </p:tgtEl>
                                        <p:attrNameLst>
                                          <p:attrName>style.visibility</p:attrName>
                                        </p:attrNameLst>
                                      </p:cBhvr>
                                      <p:to>
                                        <p:strVal val="visible"/>
                                      </p:to>
                                    </p:set>
                                    <p:animEffect filter="fade" transition="in">
                                      <p:cBhvr>
                                        <p:cTn dur="250" id="24"/>
                                        <p:tgtEl>
                                          <p:spTgt spid="13"/>
                                        </p:tgtEl>
                                      </p:cBhvr>
                                    </p:animEffect>
                                  </p:childTnLst>
                                </p:cTn>
                              </p:par>
                              <p:par>
                                <p:cTn fill="hold" id="25" nodeType="withEffect" presetClass="entr" presetID="10" presetSubtype="0">
                                  <p:stCondLst>
                                    <p:cond delay="0"/>
                                  </p:stCondLst>
                                  <p:childTnLst>
                                    <p:set>
                                      <p:cBhvr>
                                        <p:cTn dur="1" fill="hold" id="26">
                                          <p:stCondLst>
                                            <p:cond delay="0"/>
                                          </p:stCondLst>
                                        </p:cTn>
                                        <p:tgtEl>
                                          <p:spTgt spid="8"/>
                                        </p:tgtEl>
                                        <p:attrNameLst>
                                          <p:attrName>style.visibility</p:attrName>
                                        </p:attrNameLst>
                                      </p:cBhvr>
                                      <p:to>
                                        <p:strVal val="visible"/>
                                      </p:to>
                                    </p:set>
                                    <p:animEffect filter="fade" transition="in">
                                      <p:cBhvr>
                                        <p:cTn dur="250" id="27"/>
                                        <p:tgtEl>
                                          <p:spTgt spid="8"/>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5"/>
                                        </p:tgtEl>
                                        <p:attrNameLst>
                                          <p:attrName>style.visibility</p:attrName>
                                        </p:attrNameLst>
                                      </p:cBhvr>
                                      <p:to>
                                        <p:strVal val="visible"/>
                                      </p:to>
                                    </p:set>
                                    <p:animEffect filter="fade" transition="in">
                                      <p:cBhvr>
                                        <p:cTn dur="250" id="30"/>
                                        <p:tgtEl>
                                          <p:spTgt spid="5"/>
                                        </p:tgtEl>
                                      </p:cBhvr>
                                    </p:animEffect>
                                  </p:childTnLst>
                                </p:cTn>
                              </p:par>
                            </p:childTnLst>
                          </p:cTn>
                        </p:par>
                        <p:par>
                          <p:cTn fill="hold" id="31">
                            <p:stCondLst>
                              <p:cond delay="250"/>
                            </p:stCondLst>
                            <p:childTnLst>
                              <p:par>
                                <p:cTn fill="hold" grpId="0" id="32" nodeType="after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250" id="34"/>
                                        <p:tgtEl>
                                          <p:spTgt spid="10"/>
                                        </p:tgtEl>
                                      </p:cBhvr>
                                    </p:animEffect>
                                  </p:childTnLst>
                                </p:cTn>
                              </p:par>
                              <p:par>
                                <p:cTn fill="hold" id="35" nodeType="withEffect" presetClass="entr" presetID="10" presetSubtype="0">
                                  <p:stCondLst>
                                    <p:cond delay="0"/>
                                  </p:stCondLst>
                                  <p:childTnLst>
                                    <p:set>
                                      <p:cBhvr>
                                        <p:cTn dur="1" fill="hold" id="36">
                                          <p:stCondLst>
                                            <p:cond delay="0"/>
                                          </p:stCondLst>
                                        </p:cTn>
                                        <p:tgtEl>
                                          <p:spTgt spid="9"/>
                                        </p:tgtEl>
                                        <p:attrNameLst>
                                          <p:attrName>style.visibility</p:attrName>
                                        </p:attrNameLst>
                                      </p:cBhvr>
                                      <p:to>
                                        <p:strVal val="visible"/>
                                      </p:to>
                                    </p:set>
                                    <p:animEffect filter="fade" transition="in">
                                      <p:cBhvr>
                                        <p:cTn dur="250" id="37"/>
                                        <p:tgtEl>
                                          <p:spTgt spid="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6"/>
                                        </p:tgtEl>
                                        <p:attrNameLst>
                                          <p:attrName>style.visibility</p:attrName>
                                        </p:attrNameLst>
                                      </p:cBhvr>
                                      <p:to>
                                        <p:strVal val="visible"/>
                                      </p:to>
                                    </p:set>
                                    <p:animEffect filter="fade" transition="in">
                                      <p:cBhvr>
                                        <p:cTn dur="250" id="40"/>
                                        <p:tgtEl>
                                          <p:spTgt spid="6"/>
                                        </p:tgtEl>
                                      </p:cBhvr>
                                    </p:animEffect>
                                  </p:childTnLst>
                                </p:cTn>
                              </p:par>
                            </p:childTnLst>
                          </p:cTn>
                        </p:par>
                        <p:par>
                          <p:cTn fill="hold" id="41">
                            <p:stCondLst>
                              <p:cond delay="500"/>
                            </p:stCondLst>
                            <p:childTnLst>
                              <p:par>
                                <p:cTn fill="hold" grpId="0" id="42" nodeType="afterEffect" presetClass="entr" presetID="10" presetSubtype="0">
                                  <p:stCondLst>
                                    <p:cond delay="0"/>
                                  </p:stCondLst>
                                  <p:childTnLst>
                                    <p:set>
                                      <p:cBhvr>
                                        <p:cTn dur="1" fill="hold" id="43">
                                          <p:stCondLst>
                                            <p:cond delay="0"/>
                                          </p:stCondLst>
                                        </p:cTn>
                                        <p:tgtEl>
                                          <p:spTgt spid="11"/>
                                        </p:tgtEl>
                                        <p:attrNameLst>
                                          <p:attrName>style.visibility</p:attrName>
                                        </p:attrNameLst>
                                      </p:cBhvr>
                                      <p:to>
                                        <p:strVal val="visible"/>
                                      </p:to>
                                    </p:set>
                                    <p:animEffect filter="fade" transition="in">
                                      <p:cBhvr>
                                        <p:cTn dur="250" id="44"/>
                                        <p:tgtEl>
                                          <p:spTgt spid="11"/>
                                        </p:tgtEl>
                                      </p:cBhvr>
                                    </p:animEffect>
                                  </p:childTnLst>
                                </p:cTn>
                              </p:par>
                              <p:par>
                                <p:cTn fill="hold" id="45" nodeType="withEffect" presetClass="entr" presetID="10" presetSubtype="0">
                                  <p:stCondLst>
                                    <p:cond delay="0"/>
                                  </p:stCondLst>
                                  <p:childTnLst>
                                    <p:set>
                                      <p:cBhvr>
                                        <p:cTn dur="1" fill="hold" id="46">
                                          <p:stCondLst>
                                            <p:cond delay="0"/>
                                          </p:stCondLst>
                                        </p:cTn>
                                        <p:tgtEl>
                                          <p:spTgt spid="14"/>
                                        </p:tgtEl>
                                        <p:attrNameLst>
                                          <p:attrName>style.visibility</p:attrName>
                                        </p:attrNameLst>
                                      </p:cBhvr>
                                      <p:to>
                                        <p:strVal val="visible"/>
                                      </p:to>
                                    </p:set>
                                    <p:animEffect filter="fade" transition="in">
                                      <p:cBhvr>
                                        <p:cTn dur="250" id="47"/>
                                        <p:tgtEl>
                                          <p:spTgt spid="14"/>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7"/>
                                        </p:tgtEl>
                                        <p:attrNameLst>
                                          <p:attrName>style.visibility</p:attrName>
                                        </p:attrNameLst>
                                      </p:cBhvr>
                                      <p:to>
                                        <p:strVal val="visible"/>
                                      </p:to>
                                    </p:set>
                                    <p:animEffect filter="fade" transition="in">
                                      <p:cBhvr>
                                        <p:cTn dur="250" id="50"/>
                                        <p:tgtEl>
                                          <p:spTgt spid="7"/>
                                        </p:tgtEl>
                                      </p:cBhvr>
                                    </p:animEffect>
                                  </p:childTnLst>
                                </p:cTn>
                              </p:par>
                            </p:childTnLst>
                          </p:cTn>
                        </p:par>
                        <p:par>
                          <p:cTn fill="hold" id="51">
                            <p:stCondLst>
                              <p:cond delay="750"/>
                            </p:stCondLst>
                            <p:childTnLst>
                              <p:par>
                                <p:cTn fill="hold" grpId="0" id="52" nodeType="afterEffect" presetClass="entr" presetID="10" presetSubtype="0">
                                  <p:stCondLst>
                                    <p:cond delay="0"/>
                                  </p:stCondLst>
                                  <p:childTnLst>
                                    <p:set>
                                      <p:cBhvr>
                                        <p:cTn dur="1" fill="hold" id="53">
                                          <p:stCondLst>
                                            <p:cond delay="0"/>
                                          </p:stCondLst>
                                        </p:cTn>
                                        <p:tgtEl>
                                          <p:spTgt spid="3"/>
                                        </p:tgtEl>
                                        <p:attrNameLst>
                                          <p:attrName>style.visibility</p:attrName>
                                        </p:attrNameLst>
                                      </p:cBhvr>
                                      <p:to>
                                        <p:strVal val="visible"/>
                                      </p:to>
                                    </p:set>
                                    <p:animEffect filter="fade" transition="in">
                                      <p:cBhvr>
                                        <p:cTn dur="250" id="54"/>
                                        <p:tgtEl>
                                          <p:spTgt spid="3"/>
                                        </p:tgtEl>
                                      </p:cBhvr>
                                    </p:animEffect>
                                  </p:childTnLst>
                                </p:cTn>
                              </p:par>
                              <p:par>
                                <p:cTn fill="hold" id="55" nodeType="with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250" id="57"/>
                                        <p:tgtEl>
                                          <p:spTgt spid="16"/>
                                        </p:tgtEl>
                                      </p:cBhvr>
                                    </p:animEffect>
                                  </p:childTnLst>
                                </p:cTn>
                              </p:par>
                              <p:par>
                                <p:cTn fill="hold" grpId="0" id="58" nodeType="withEffect" presetClass="entr" presetID="10" presetSubtype="0">
                                  <p:stCondLst>
                                    <p:cond delay="0"/>
                                  </p:stCondLst>
                                  <p:childTnLst>
                                    <p:set>
                                      <p:cBhvr>
                                        <p:cTn dur="1" fill="hold" id="59">
                                          <p:stCondLst>
                                            <p:cond delay="0"/>
                                          </p:stCondLst>
                                        </p:cTn>
                                        <p:tgtEl>
                                          <p:spTgt spid="15"/>
                                        </p:tgtEl>
                                        <p:attrNameLst>
                                          <p:attrName>style.visibility</p:attrName>
                                        </p:attrNameLst>
                                      </p:cBhvr>
                                      <p:to>
                                        <p:strVal val="visible"/>
                                      </p:to>
                                    </p:set>
                                    <p:animEffect filter="fade" transition="in">
                                      <p:cBhvr>
                                        <p:cTn dur="250" id="60"/>
                                        <p:tgtEl>
                                          <p:spTgt spid="15"/>
                                        </p:tgtEl>
                                      </p:cBhvr>
                                    </p:animEffect>
                                  </p:childTnLst>
                                </p:cTn>
                              </p:par>
                              <p:par>
                                <p:cTn fill="hold" grpId="1" id="61" nodeType="withEffect" presetClass="exit" presetID="10" presetSubtype="0">
                                  <p:stCondLst>
                                    <p:cond delay="0"/>
                                  </p:stCondLst>
                                  <p:childTnLst>
                                    <p:animEffect filter="fade" transition="out">
                                      <p:cBhvr>
                                        <p:cTn dur="250" id="62"/>
                                        <p:tgtEl>
                                          <p:spTgt spid="12"/>
                                        </p:tgtEl>
                                      </p:cBhvr>
                                    </p:animEffect>
                                    <p:set>
                                      <p:cBhvr>
                                        <p:cTn dur="1" fill="hold" id="63">
                                          <p:stCondLst>
                                            <p:cond delay="249"/>
                                          </p:stCondLst>
                                        </p:cTn>
                                        <p:tgtEl>
                                          <p:spTgt spid="12"/>
                                        </p:tgtEl>
                                        <p:attrNameLst>
                                          <p:attrName>style.visibility</p:attrName>
                                        </p:attrNameLst>
                                      </p:cBhvr>
                                      <p:to>
                                        <p:strVal val="hidden"/>
                                      </p:to>
                                    </p:set>
                                  </p:childTnLst>
                                </p:cTn>
                              </p:par>
                              <p:par>
                                <p:cTn fill="hold" id="64" nodeType="withEffect" presetClass="exit" presetID="10" presetSubtype="0">
                                  <p:stCondLst>
                                    <p:cond delay="0"/>
                                  </p:stCondLst>
                                  <p:childTnLst>
                                    <p:animEffect filter="fade" transition="out">
                                      <p:cBhvr>
                                        <p:cTn dur="250" id="65"/>
                                        <p:tgtEl>
                                          <p:spTgt spid="4"/>
                                        </p:tgtEl>
                                      </p:cBhvr>
                                    </p:animEffect>
                                    <p:set>
                                      <p:cBhvr>
                                        <p:cTn dur="1" fill="hold" id="66">
                                          <p:stCondLst>
                                            <p:cond delay="249"/>
                                          </p:stCondLst>
                                        </p:cTn>
                                        <p:tgtEl>
                                          <p:spTgt spid="4"/>
                                        </p:tgtEl>
                                        <p:attrNameLst>
                                          <p:attrName>style.visibility</p:attrName>
                                        </p:attrNameLst>
                                      </p:cBhvr>
                                      <p:to>
                                        <p:strVal val="hidden"/>
                                      </p:to>
                                    </p:set>
                                  </p:childTnLst>
                                </p:cTn>
                              </p:par>
                              <p:par>
                                <p:cTn fill="hold" grpId="1" id="67" nodeType="withEffect" presetClass="exit" presetID="10" presetSubtype="0">
                                  <p:stCondLst>
                                    <p:cond delay="0"/>
                                  </p:stCondLst>
                                  <p:childTnLst>
                                    <p:animEffect filter="fade" transition="out">
                                      <p:cBhvr>
                                        <p:cTn dur="250" id="68"/>
                                        <p:tgtEl>
                                          <p:spTgt spid="2"/>
                                        </p:tgtEl>
                                      </p:cBhvr>
                                    </p:animEffect>
                                    <p:set>
                                      <p:cBhvr>
                                        <p:cTn dur="1" fill="hold" id="69">
                                          <p:stCondLst>
                                            <p:cond delay="249"/>
                                          </p:stCondLst>
                                        </p:cTn>
                                        <p:tgtEl>
                                          <p:spTgt spid="2"/>
                                        </p:tgtEl>
                                        <p:attrNameLst>
                                          <p:attrName>style.visibility</p:attrName>
                                        </p:attrNameLst>
                                      </p:cBhvr>
                                      <p:to>
                                        <p:strVal val="hidden"/>
                                      </p:to>
                                    </p:set>
                                  </p:childTnLst>
                                </p:cTn>
                              </p:par>
                            </p:childTnLst>
                          </p:cTn>
                        </p:par>
                        <p:par>
                          <p:cTn fill="hold" id="70">
                            <p:stCondLst>
                              <p:cond delay="1000"/>
                            </p:stCondLst>
                            <p:childTnLst>
                              <p:par>
                                <p:cTn fill="hold" grpId="1" id="71" nodeType="afterEffect" presetClass="exit" presetID="10" presetSubtype="0">
                                  <p:stCondLst>
                                    <p:cond delay="0"/>
                                  </p:stCondLst>
                                  <p:childTnLst>
                                    <p:animEffect filter="fade" transition="out">
                                      <p:cBhvr>
                                        <p:cTn dur="250" id="72"/>
                                        <p:tgtEl>
                                          <p:spTgt spid="13"/>
                                        </p:tgtEl>
                                      </p:cBhvr>
                                    </p:animEffect>
                                    <p:set>
                                      <p:cBhvr>
                                        <p:cTn dur="1" fill="hold" id="73">
                                          <p:stCondLst>
                                            <p:cond delay="249"/>
                                          </p:stCondLst>
                                        </p:cTn>
                                        <p:tgtEl>
                                          <p:spTgt spid="13"/>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250" id="75"/>
                                        <p:tgtEl>
                                          <p:spTgt spid="8"/>
                                        </p:tgtEl>
                                      </p:cBhvr>
                                    </p:animEffect>
                                    <p:set>
                                      <p:cBhvr>
                                        <p:cTn dur="1" fill="hold" id="76">
                                          <p:stCondLst>
                                            <p:cond delay="249"/>
                                          </p:stCondLst>
                                        </p:cTn>
                                        <p:tgtEl>
                                          <p:spTgt spid="8"/>
                                        </p:tgtEl>
                                        <p:attrNameLst>
                                          <p:attrName>style.visibility</p:attrName>
                                        </p:attrNameLst>
                                      </p:cBhvr>
                                      <p:to>
                                        <p:strVal val="hidden"/>
                                      </p:to>
                                    </p:set>
                                  </p:childTnLst>
                                </p:cTn>
                              </p:par>
                              <p:par>
                                <p:cTn fill="hold" grpId="1" id="77" nodeType="withEffect" presetClass="exit" presetID="10" presetSubtype="0">
                                  <p:stCondLst>
                                    <p:cond delay="0"/>
                                  </p:stCondLst>
                                  <p:childTnLst>
                                    <p:animEffect filter="fade" transition="out">
                                      <p:cBhvr>
                                        <p:cTn dur="250" id="78"/>
                                        <p:tgtEl>
                                          <p:spTgt spid="5"/>
                                        </p:tgtEl>
                                      </p:cBhvr>
                                    </p:animEffect>
                                    <p:set>
                                      <p:cBhvr>
                                        <p:cTn dur="1" fill="hold" id="79">
                                          <p:stCondLst>
                                            <p:cond delay="249"/>
                                          </p:stCondLst>
                                        </p:cTn>
                                        <p:tgtEl>
                                          <p:spTgt spid="5"/>
                                        </p:tgtEl>
                                        <p:attrNameLst>
                                          <p:attrName>style.visibility</p:attrName>
                                        </p:attrNameLst>
                                      </p:cBhvr>
                                      <p:to>
                                        <p:strVal val="hidden"/>
                                      </p:to>
                                    </p:set>
                                  </p:childTnLst>
                                </p:cTn>
                              </p:par>
                            </p:childTnLst>
                          </p:cTn>
                        </p:par>
                        <p:par>
                          <p:cTn fill="hold" id="80">
                            <p:stCondLst>
                              <p:cond delay="1250"/>
                            </p:stCondLst>
                            <p:childTnLst>
                              <p:par>
                                <p:cTn fill="hold" grpId="1" id="81" nodeType="afterEffect" presetClass="exit" presetID="10" presetSubtype="0">
                                  <p:stCondLst>
                                    <p:cond delay="0"/>
                                  </p:stCondLst>
                                  <p:childTnLst>
                                    <p:animEffect filter="fade" transition="out">
                                      <p:cBhvr>
                                        <p:cTn dur="250" id="82"/>
                                        <p:tgtEl>
                                          <p:spTgt spid="10"/>
                                        </p:tgtEl>
                                      </p:cBhvr>
                                    </p:animEffect>
                                    <p:set>
                                      <p:cBhvr>
                                        <p:cTn dur="1" fill="hold" id="83">
                                          <p:stCondLst>
                                            <p:cond delay="249"/>
                                          </p:stCondLst>
                                        </p:cTn>
                                        <p:tgtEl>
                                          <p:spTgt spid="10"/>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250" id="85"/>
                                        <p:tgtEl>
                                          <p:spTgt spid="9"/>
                                        </p:tgtEl>
                                      </p:cBhvr>
                                    </p:animEffect>
                                    <p:set>
                                      <p:cBhvr>
                                        <p:cTn dur="1" fill="hold" id="86">
                                          <p:stCondLst>
                                            <p:cond delay="249"/>
                                          </p:stCondLst>
                                        </p:cTn>
                                        <p:tgtEl>
                                          <p:spTgt spid="9"/>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250" id="88"/>
                                        <p:tgtEl>
                                          <p:spTgt spid="6"/>
                                        </p:tgtEl>
                                      </p:cBhvr>
                                    </p:animEffect>
                                    <p:set>
                                      <p:cBhvr>
                                        <p:cTn dur="1" fill="hold" id="89">
                                          <p:stCondLst>
                                            <p:cond delay="249"/>
                                          </p:stCondLst>
                                        </p:cTn>
                                        <p:tgtEl>
                                          <p:spTgt spid="6"/>
                                        </p:tgtEl>
                                        <p:attrNameLst>
                                          <p:attrName>style.visibility</p:attrName>
                                        </p:attrNameLst>
                                      </p:cBhvr>
                                      <p:to>
                                        <p:strVal val="hidden"/>
                                      </p:to>
                                    </p:set>
                                  </p:childTnLst>
                                </p:cTn>
                              </p:par>
                            </p:childTnLst>
                          </p:cTn>
                        </p:par>
                        <p:par>
                          <p:cTn fill="hold" id="90">
                            <p:stCondLst>
                              <p:cond delay="1500"/>
                            </p:stCondLst>
                            <p:childTnLst>
                              <p:par>
                                <p:cTn fill="hold" grpId="1" id="91" nodeType="afterEffect" presetClass="exit" presetID="10" presetSubtype="0">
                                  <p:stCondLst>
                                    <p:cond delay="0"/>
                                  </p:stCondLst>
                                  <p:childTnLst>
                                    <p:animEffect filter="fade" transition="out">
                                      <p:cBhvr>
                                        <p:cTn dur="250" id="92"/>
                                        <p:tgtEl>
                                          <p:spTgt spid="11"/>
                                        </p:tgtEl>
                                      </p:cBhvr>
                                    </p:animEffect>
                                    <p:set>
                                      <p:cBhvr>
                                        <p:cTn dur="1" fill="hold" id="93">
                                          <p:stCondLst>
                                            <p:cond delay="249"/>
                                          </p:stCondLst>
                                        </p:cTn>
                                        <p:tgtEl>
                                          <p:spTgt spid="11"/>
                                        </p:tgtEl>
                                        <p:attrNameLst>
                                          <p:attrName>style.visibility</p:attrName>
                                        </p:attrNameLst>
                                      </p:cBhvr>
                                      <p:to>
                                        <p:strVal val="hidden"/>
                                      </p:to>
                                    </p:set>
                                  </p:childTnLst>
                                </p:cTn>
                              </p:par>
                              <p:par>
                                <p:cTn fill="hold" id="94" nodeType="withEffect" presetClass="exit" presetID="10" presetSubtype="0">
                                  <p:stCondLst>
                                    <p:cond delay="0"/>
                                  </p:stCondLst>
                                  <p:childTnLst>
                                    <p:animEffect filter="fade" transition="out">
                                      <p:cBhvr>
                                        <p:cTn dur="250" id="95"/>
                                        <p:tgtEl>
                                          <p:spTgt spid="14"/>
                                        </p:tgtEl>
                                      </p:cBhvr>
                                    </p:animEffect>
                                    <p:set>
                                      <p:cBhvr>
                                        <p:cTn dur="1" fill="hold" id="96">
                                          <p:stCondLst>
                                            <p:cond delay="249"/>
                                          </p:stCondLst>
                                        </p:cTn>
                                        <p:tgtEl>
                                          <p:spTgt spid="14"/>
                                        </p:tgtEl>
                                        <p:attrNameLst>
                                          <p:attrName>style.visibility</p:attrName>
                                        </p:attrNameLst>
                                      </p:cBhvr>
                                      <p:to>
                                        <p:strVal val="hidden"/>
                                      </p:to>
                                    </p:set>
                                  </p:childTnLst>
                                </p:cTn>
                              </p:par>
                              <p:par>
                                <p:cTn fill="hold" grpId="1" id="97" nodeType="withEffect" presetClass="exit" presetID="10" presetSubtype="0">
                                  <p:stCondLst>
                                    <p:cond delay="0"/>
                                  </p:stCondLst>
                                  <p:childTnLst>
                                    <p:animEffect filter="fade" transition="out">
                                      <p:cBhvr>
                                        <p:cTn dur="250" id="98"/>
                                        <p:tgtEl>
                                          <p:spTgt spid="7"/>
                                        </p:tgtEl>
                                      </p:cBhvr>
                                    </p:animEffect>
                                    <p:set>
                                      <p:cBhvr>
                                        <p:cTn dur="1" fill="hold" id="99">
                                          <p:stCondLst>
                                            <p:cond delay="249"/>
                                          </p:stCondLst>
                                        </p:cTn>
                                        <p:tgtEl>
                                          <p:spTgt spid="7"/>
                                        </p:tgtEl>
                                        <p:attrNameLst>
                                          <p:attrName>style.visibility</p:attrName>
                                        </p:attrNameLst>
                                      </p:cBhvr>
                                      <p:to>
                                        <p:strVal val="hidden"/>
                                      </p:to>
                                    </p:set>
                                  </p:childTnLst>
                                </p:cTn>
                              </p:par>
                            </p:childTnLst>
                          </p:cTn>
                        </p:par>
                        <p:par>
                          <p:cTn fill="hold" id="100">
                            <p:stCondLst>
                              <p:cond delay="1750"/>
                            </p:stCondLst>
                            <p:childTnLst>
                              <p:par>
                                <p:cTn fill="hold" grpId="1" id="101" nodeType="afterEffect" presetClass="exit" presetID="10" presetSubtype="0">
                                  <p:stCondLst>
                                    <p:cond delay="0"/>
                                  </p:stCondLst>
                                  <p:childTnLst>
                                    <p:animEffect filter="fade" transition="out">
                                      <p:cBhvr>
                                        <p:cTn dur="250" id="102"/>
                                        <p:tgtEl>
                                          <p:spTgt spid="3"/>
                                        </p:tgtEl>
                                      </p:cBhvr>
                                    </p:animEffect>
                                    <p:set>
                                      <p:cBhvr>
                                        <p:cTn dur="1" fill="hold" id="103">
                                          <p:stCondLst>
                                            <p:cond delay="249"/>
                                          </p:stCondLst>
                                        </p:cTn>
                                        <p:tgtEl>
                                          <p:spTgt spid="3"/>
                                        </p:tgtEl>
                                        <p:attrNameLst>
                                          <p:attrName>style.visibility</p:attrName>
                                        </p:attrNameLst>
                                      </p:cBhvr>
                                      <p:to>
                                        <p:strVal val="hidden"/>
                                      </p:to>
                                    </p:set>
                                  </p:childTnLst>
                                </p:cTn>
                              </p:par>
                              <p:par>
                                <p:cTn fill="hold" id="104" nodeType="withEffect" presetClass="exit" presetID="10" presetSubtype="0">
                                  <p:stCondLst>
                                    <p:cond delay="0"/>
                                  </p:stCondLst>
                                  <p:childTnLst>
                                    <p:animEffect filter="fade" transition="out">
                                      <p:cBhvr>
                                        <p:cTn dur="250" id="105"/>
                                        <p:tgtEl>
                                          <p:spTgt spid="16"/>
                                        </p:tgtEl>
                                      </p:cBhvr>
                                    </p:animEffect>
                                    <p:set>
                                      <p:cBhvr>
                                        <p:cTn dur="1" fill="hold" id="106">
                                          <p:stCondLst>
                                            <p:cond delay="249"/>
                                          </p:stCondLst>
                                        </p:cTn>
                                        <p:tgtEl>
                                          <p:spTgt spid="16"/>
                                        </p:tgtEl>
                                        <p:attrNameLst>
                                          <p:attrName>style.visibility</p:attrName>
                                        </p:attrNameLst>
                                      </p:cBhvr>
                                      <p:to>
                                        <p:strVal val="hidden"/>
                                      </p:to>
                                    </p:set>
                                  </p:childTnLst>
                                </p:cTn>
                              </p:par>
                              <p:par>
                                <p:cTn fill="hold" grpId="1" id="107" nodeType="withEffect" presetClass="exit" presetID="10" presetSubtype="0">
                                  <p:stCondLst>
                                    <p:cond delay="0"/>
                                  </p:stCondLst>
                                  <p:childTnLst>
                                    <p:animEffect filter="fade" transition="out">
                                      <p:cBhvr>
                                        <p:cTn dur="250" id="108"/>
                                        <p:tgtEl>
                                          <p:spTgt spid="15"/>
                                        </p:tgtEl>
                                      </p:cBhvr>
                                    </p:animEffect>
                                    <p:set>
                                      <p:cBhvr>
                                        <p:cTn dur="1" fill="hold" id="109">
                                          <p:stCondLst>
                                            <p:cond delay="249"/>
                                          </p:stCondLst>
                                        </p:cTn>
                                        <p:tgtEl>
                                          <p:spTgt spid="1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2"/>
      <p:bldP animBg="1" grpId="1" spid="2"/>
      <p:bldP animBg="1" grpId="0" spid="3"/>
      <p:bldP animBg="1" grpId="1" spid="3"/>
      <p:bldP animBg="1" grpId="0" spid="5"/>
      <p:bldP animBg="1" grpId="1" spid="5"/>
      <p:bldP animBg="1" grpId="0" spid="6"/>
      <p:bldP animBg="1" grpId="1" spid="6"/>
      <p:bldP animBg="1" grpId="0" spid="7"/>
      <p:bldP animBg="1" grpId="1" spid="7"/>
      <p:bldP animBg="1" grpId="0" spid="10"/>
      <p:bldP animBg="1" grpId="1" spid="10"/>
      <p:bldP animBg="1" grpId="0" spid="11"/>
      <p:bldP animBg="1" grpId="1" spid="11"/>
      <p:bldP animBg="1" grpId="0" spid="12"/>
      <p:bldP animBg="1" grpId="1" spid="12"/>
      <p:bldP animBg="1" grpId="0" spid="13"/>
      <p:bldP animBg="1" grpId="1" spid="13"/>
      <p:bldP animBg="1" grpId="0" spid="15"/>
      <p:bldP animBg="1" grpId="1"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D6FD23-B1EC-4ABB-9B38-6FF02526800D}"/>
              </a:ext>
            </a:extLst>
          </p:cNvPr>
          <p:cNvSpPr/>
          <p:nvPr/>
        </p:nvSpPr>
        <p:spPr>
          <a:xfrm>
            <a:off x="2670358"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7641d046c2f884b52b5d79a70c1ce51">
            <a:pPr algn="ctr">
              <a:buClr>
                <a:srgbClr val="008CCF"/>
              </a:buClr>
            </a:pPr>
            <a:r>
              <a:rPr dirty="0" lang="en-US" sz="2400"/>
              <a:t>Analyse de règles de validation des lots</a:t>
            </a:r>
          </a:p>
        </p:txBody>
      </p:sp>
      <p:sp>
        <p:nvSpPr>
          <p:cNvPr id="5" name="Rectangle: Rounded Corners 4">
            <a:extLst>
              <a:ext uri="{FF2B5EF4-FFF2-40B4-BE49-F238E27FC236}">
                <a16:creationId xmlns:a16="http://schemas.microsoft.com/office/drawing/2014/main" id="{92E29A96-6132-499F-934B-798ADAE3DAE5}"/>
              </a:ext>
            </a:extLst>
          </p:cNvPr>
          <p:cNvSpPr/>
          <p:nvPr/>
        </p:nvSpPr>
        <p:spPr>
          <a:xfrm>
            <a:off x="6891132"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59453be03e2809e11ff1451059b87b9">
            <a:pPr algn="ctr">
              <a:buClr>
                <a:srgbClr val="008CCF"/>
              </a:buClr>
            </a:pPr>
            <a:r>
              <a:rPr dirty="0" lang="en-US" sz="2400"/>
              <a:t>Règle de validation</a:t>
            </a:r>
          </a:p>
        </p:txBody>
      </p:sp>
      <p:sp>
        <p:nvSpPr>
          <p:cNvPr id="6" name="TextBox 5">
            <a:extLst>
              <a:ext uri="{FF2B5EF4-FFF2-40B4-BE49-F238E27FC236}">
                <a16:creationId xmlns:a16="http://schemas.microsoft.com/office/drawing/2014/main" id="{34BA0C54-07DB-4925-9CB9-EE9D23B00C6F}"/>
              </a:ext>
            </a:extLst>
          </p:cNvPr>
          <p:cNvSpPr txBox="1"/>
          <p:nvPr/>
        </p:nvSpPr>
        <p:spPr>
          <a:xfrm>
            <a:off x="5493027" y="2015217"/>
            <a:ext cx="1537254" cy="1323439"/>
          </a:xfrm>
          <a:prstGeom prst="rect">
            <a:avLst/>
          </a:prstGeom>
          <a:noFill/>
        </p:spPr>
        <p:txBody>
          <a:bodyPr rtlCol="0" wrap="square">
            <a:spAutoFit/>
          </a:bodyPr>
          <a:lstStyle/>
          <a:p txid="914ff1aa416ea635f18fa1531d1176a0">
            <a:pPr algn="ctr">
              <a:buClr>
                <a:srgbClr val="008CCF"/>
              </a:buClr>
            </a:pPr>
            <a:r>
              <a:rPr dirty="0" lang="en-US" sz="8000">
                <a:latin charset="0" panose="02040604050005020304" pitchFamily="18" typeface="Amasis MT Pro Medium"/>
              </a:rPr>
              <a:t>=</a:t>
            </a:r>
          </a:p>
        </p:txBody>
      </p:sp>
      <p:cxnSp>
        <p:nvCxnSpPr>
          <p:cNvPr id="7" name="Straight Connector 6">
            <a:extLst>
              <a:ext uri="{FF2B5EF4-FFF2-40B4-BE49-F238E27FC236}">
                <a16:creationId xmlns:a16="http://schemas.microsoft.com/office/drawing/2014/main" id="{6DE2A327-61B2-4109-A07D-EAD1078DFEC2}"/>
              </a:ext>
            </a:extLst>
          </p:cNvPr>
          <p:cNvCxnSpPr>
            <a:cxnSpLocks/>
          </p:cNvCxnSpPr>
          <p:nvPr/>
        </p:nvCxnSpPr>
        <p:spPr>
          <a:xfrm flipV="1">
            <a:off x="5976732" y="2419543"/>
            <a:ext cx="569843" cy="56779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B04123-4334-4CE6-B734-42DB9DF1CAC2}"/>
              </a:ext>
            </a:extLst>
          </p:cNvPr>
          <p:cNvSpPr txBox="1"/>
          <p:nvPr/>
        </p:nvSpPr>
        <p:spPr>
          <a:xfrm>
            <a:off x="2193324" y="3878640"/>
            <a:ext cx="3896052" cy="1569660"/>
          </a:xfrm>
          <a:prstGeom prst="rect">
            <a:avLst/>
          </a:prstGeom>
          <a:noFill/>
        </p:spPr>
        <p:txBody>
          <a:bodyPr rtlCol="0" wrap="square">
            <a:spAutoFit/>
          </a:bodyPr>
          <a:lstStyle/>
          <a:p txid="d71b899fd5e5caf6c954a9a0cd286fb0">
            <a:pPr algn="ctr">
              <a:buClr>
                <a:srgbClr val="008CCF"/>
              </a:buClr>
            </a:pPr>
            <a:r>
              <a:rPr dirty="0" lang="en-US" sz="2400"/>
              <a:t>Valider les données pour plusieurs ensembles de données, périodes et unités </a:t>
            </a:r>
            <a:r>
              <a:rPr dirty="0" err="1" lang="en-US" sz="2400"/>
              <a:t>d'organisation</a:t>
            </a:r>
            <a:r>
              <a:rPr dirty="0" lang="en-US" sz="2400"/>
            </a:r>
          </a:p>
        </p:txBody>
      </p:sp>
      <p:cxnSp>
        <p:nvCxnSpPr>
          <p:cNvPr id="11" name="Straight Arrow Connector 10">
            <a:extLst>
              <a:ext uri="{FF2B5EF4-FFF2-40B4-BE49-F238E27FC236}">
                <a16:creationId xmlns:a16="http://schemas.microsoft.com/office/drawing/2014/main" id="{1C39F1A6-46DB-41DF-B12A-D1CF9965BBF7}"/>
              </a:ext>
            </a:extLst>
          </p:cNvPr>
          <p:cNvCxnSpPr>
            <a:endCxn id="9" idx="0"/>
          </p:cNvCxnSpPr>
          <p:nvPr/>
        </p:nvCxnSpPr>
        <p:spPr>
          <a:xfrm>
            <a:off x="4141350" y="3220278"/>
            <a:ext cx="0" cy="658362"/>
          </a:xfrm>
          <a:prstGeom prst="straightConnector1">
            <a:avLst/>
          </a:prstGeom>
          <a:ln cap="rnd" w="60325">
            <a:solidFill>
              <a:schemeClr val="accent1"/>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1378717"/>
      </p:ext>
    </p:extLst>
  </p:cSld>
  <p:clrMapOvr>
    <a:masterClrMapping/>
  </p:clrMapOvr>
  <mc:AlternateContent xmlns:mc="http://schemas.openxmlformats.org/markup-compatibility/2006" xmlns:p14="http://schemas.microsoft.com/office/powerpoint/2010/main">
    <mc:Choice Requires="p14">
      <p:transition advTm="12456" p14:dur="2000" spd="slow"/>
    </mc:Choice>
    <mc:Fallback xmlns="">
      <p:transition advTm="12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500" id="10"/>
                                        <p:tgtEl>
                                          <p:spTgt spid="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par>
                          <p:cTn fill="hold" id="14">
                            <p:stCondLst>
                              <p:cond delay="500"/>
                            </p:stCondLst>
                            <p:childTnLst>
                              <p:par>
                                <p:cTn fill="hold" id="15" nodeType="afterEffect" presetClass="entr" presetID="22" presetSubtype="4">
                                  <p:stCondLst>
                                    <p:cond delay="0"/>
                                  </p:stCondLst>
                                  <p:childTnLst>
                                    <p:set>
                                      <p:cBhvr>
                                        <p:cTn dur="1" fill="hold" id="16">
                                          <p:stCondLst>
                                            <p:cond delay="0"/>
                                          </p:stCondLst>
                                        </p:cTn>
                                        <p:tgtEl>
                                          <p:spTgt spid="7"/>
                                        </p:tgtEl>
                                        <p:attrNameLst>
                                          <p:attrName>style.visibility</p:attrName>
                                        </p:attrNameLst>
                                      </p:cBhvr>
                                      <p:to>
                                        <p:strVal val="visible"/>
                                      </p:to>
                                    </p:set>
                                    <p:animEffect filter="wipe(down)" transition="in">
                                      <p:cBhvr>
                                        <p:cTn dur="50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1"/>
                                        </p:tgtEl>
                                        <p:attrNameLst>
                                          <p:attrName>style.visibility</p:attrName>
                                        </p:attrNameLst>
                                      </p:cBhvr>
                                      <p:to>
                                        <p:strVal val="visible"/>
                                      </p:to>
                                    </p:set>
                                    <p:animEffect filter="wipe(up)" transition="in">
                                      <p:cBhvr>
                                        <p:cTn dur="500" id="22"/>
                                        <p:tgtEl>
                                          <p:spTgt spid="11"/>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6"/>
      <p:bldP grpId="0" spid="9"/>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082DB9-274B-413E-9041-F53670EB1EA9}"/>
              </a:ext>
            </a:extLst>
          </p:cNvPr>
          <p:cNvSpPr/>
          <p:nvPr/>
        </p:nvSpPr>
        <p:spPr>
          <a:xfrm>
            <a:off x="2484828" y="3218619"/>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7641d046c2f884b52b5d79a70c1ce51">
            <a:pPr algn="ctr">
              <a:buClr>
                <a:srgbClr val="008CCF"/>
              </a:buClr>
            </a:pPr>
            <a:r>
              <a:rPr lang="en-US" sz="2400"/>
              <a:t>Analyse de règles de validation des lots</a:t>
            </a:r>
          </a:p>
        </p:txBody>
      </p:sp>
      <p:sp>
        <p:nvSpPr>
          <p:cNvPr id="3" name="TextBox 2">
            <a:extLst>
              <a:ext uri="{FF2B5EF4-FFF2-40B4-BE49-F238E27FC236}">
                <a16:creationId xmlns:a16="http://schemas.microsoft.com/office/drawing/2014/main" id="{F2FED90B-8237-4F84-BE92-17625D856D02}"/>
              </a:ext>
            </a:extLst>
          </p:cNvPr>
          <p:cNvSpPr txBox="1"/>
          <p:nvPr/>
        </p:nvSpPr>
        <p:spPr>
          <a:xfrm>
            <a:off x="6200448" y="3071189"/>
            <a:ext cx="3896052" cy="1569660"/>
          </a:xfrm>
          <a:prstGeom prst="rect">
            <a:avLst/>
          </a:prstGeom>
          <a:noFill/>
        </p:spPr>
        <p:txBody>
          <a:bodyPr rtlCol="0" wrap="square">
            <a:spAutoFit/>
          </a:bodyPr>
          <a:lstStyle/>
          <a:p txid="d71b899fd5e5caf6c954a9a0cd286fb0">
            <a:pPr algn="ctr">
              <a:buClr>
                <a:srgbClr val="008CCF"/>
              </a:buClr>
            </a:pPr>
            <a:r>
              <a:rPr dirty="0" lang="en-US" sz="2400"/>
              <a:t>Valider les données pour plusieurs ensembles de données, périodes et unités </a:t>
            </a:r>
            <a:r>
              <a:rPr dirty="0" err="1" lang="en-US" sz="2400"/>
              <a:t>d'organisation</a:t>
            </a:r>
            <a:r>
              <a:rPr dirty="0" lang="en-US" sz="2400"/>
            </a:r>
          </a:p>
        </p:txBody>
      </p:sp>
      <p:cxnSp>
        <p:nvCxnSpPr>
          <p:cNvPr id="4" name="Straight Arrow Connector 3">
            <a:extLst>
              <a:ext uri="{FF2B5EF4-FFF2-40B4-BE49-F238E27FC236}">
                <a16:creationId xmlns:a16="http://schemas.microsoft.com/office/drawing/2014/main" id="{86078A2B-09D8-4304-AEDE-BD4BA88888F1}"/>
              </a:ext>
            </a:extLst>
          </p:cNvPr>
          <p:cNvCxnSpPr>
            <a:cxnSpLocks/>
            <a:stCxn id="2" idx="3"/>
          </p:cNvCxnSpPr>
          <p:nvPr/>
        </p:nvCxnSpPr>
        <p:spPr>
          <a:xfrm>
            <a:off x="5426812" y="3642689"/>
            <a:ext cx="867971" cy="0"/>
          </a:xfrm>
          <a:prstGeom prst="straightConnector1">
            <a:avLst/>
          </a:prstGeom>
          <a:ln cap="rnd" w="60325">
            <a:solidFill>
              <a:schemeClr val="accent1"/>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29865F6-81C1-4F1B-B8C2-2F2006229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0353" y="1629186"/>
            <a:ext cx="1352384" cy="1303683"/>
          </a:xfrm>
          <a:prstGeom prst="rect">
            <a:avLst/>
          </a:prstGeom>
        </p:spPr>
      </p:pic>
      <p:grpSp>
        <p:nvGrpSpPr>
          <p:cNvPr id="24" name="Group 23">
            <a:extLst>
              <a:ext uri="{FF2B5EF4-FFF2-40B4-BE49-F238E27FC236}">
                <a16:creationId xmlns:a16="http://schemas.microsoft.com/office/drawing/2014/main" id="{C597D548-50AD-4E35-8A0F-879583F89DCF}"/>
              </a:ext>
            </a:extLst>
          </p:cNvPr>
          <p:cNvGrpSpPr/>
          <p:nvPr/>
        </p:nvGrpSpPr>
        <p:grpSpPr>
          <a:xfrm>
            <a:off x="2487041" y="1112956"/>
            <a:ext cx="1900377" cy="1839322"/>
            <a:chOff x="2487041" y="1112956"/>
            <a:chExt cx="1900377" cy="1839322"/>
          </a:xfrm>
        </p:grpSpPr>
        <p:sp>
          <p:nvSpPr>
            <p:cNvPr id="14" name="Freeform: Shape 13">
              <a:extLst>
                <a:ext uri="{FF2B5EF4-FFF2-40B4-BE49-F238E27FC236}">
                  <a16:creationId xmlns:a16="http://schemas.microsoft.com/office/drawing/2014/main" id="{11590DAF-9573-432D-88E6-7115DA274A8A}"/>
                </a:ext>
              </a:extLst>
            </p:cNvPr>
            <p:cNvSpPr/>
            <p:nvPr/>
          </p:nvSpPr>
          <p:spPr>
            <a:xfrm>
              <a:off x="2487041" y="1112956"/>
              <a:ext cx="1499878" cy="1839322"/>
            </a:xfrm>
            <a:custGeom>
              <a:avLst/>
              <a:gdLst>
                <a:gd fmla="*/ 1499357 w 1499878" name="connsiteX0"/>
                <a:gd fmla="*/ 1591463 h 1839322" name="connsiteY0"/>
                <a:gd fmla="*/ 1499357 w 1499878" name="connsiteX1"/>
                <a:gd fmla="*/ 1661716 h 1839322" name="connsiteY1"/>
                <a:gd fmla="*/ 1322176 w 1499878" name="connsiteX2"/>
                <a:gd fmla="*/ 1838897 h 1839322" name="connsiteY2"/>
                <a:gd fmla="*/ 176661 w 1499878" name="connsiteX3"/>
                <a:gd fmla="*/ 1838897 h 1839322" name="connsiteY3"/>
                <a:gd fmla="*/ -521 w 1499878" name="connsiteX4"/>
                <a:gd fmla="*/ 1661716 h 1839322" name="connsiteY4"/>
                <a:gd fmla="*/ -521 w 1499878" name="connsiteX5"/>
                <a:gd fmla="*/ 176757 h 1839322" name="connsiteY5"/>
                <a:gd fmla="*/ 176661 w 1499878" name="connsiteX6"/>
                <a:gd fmla="*/ -425 h 1839322" name="connsiteY6"/>
                <a:gd fmla="*/ 1074121 w 1499878" name="connsiteX7"/>
                <a:gd fmla="*/ -425 h 1839322" name="connsiteY7"/>
                <a:gd fmla="*/ 1499357 w 1499878" name="connsiteX8"/>
                <a:gd fmla="*/ 424811 h 1839322" name="connsiteY8"/>
                <a:gd fmla="*/ 1499357 w 1499878" name="connsiteX9"/>
                <a:gd fmla="*/ 610852 h 183932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839322" w="1499878">
                  <a:moveTo>
                    <a:pt x="1499357" y="1591463"/>
                  </a:moveTo>
                  <a:lnTo>
                    <a:pt x="1499357" y="1661716"/>
                  </a:lnTo>
                  <a:cubicBezTo>
                    <a:pt x="1499357" y="1759573"/>
                    <a:pt x="1420033" y="1838897"/>
                    <a:pt x="1322176" y="1838897"/>
                  </a:cubicBezTo>
                  <a:lnTo>
                    <a:pt x="176661" y="1838897"/>
                  </a:lnTo>
                  <a:cubicBezTo>
                    <a:pt x="78807" y="1838897"/>
                    <a:pt x="-521" y="1759573"/>
                    <a:pt x="-521" y="1661716"/>
                  </a:cubicBezTo>
                  <a:lnTo>
                    <a:pt x="-521" y="176757"/>
                  </a:lnTo>
                  <a:cubicBezTo>
                    <a:pt x="-521" y="78903"/>
                    <a:pt x="78807" y="-425"/>
                    <a:pt x="176661" y="-425"/>
                  </a:cubicBezTo>
                  <a:lnTo>
                    <a:pt x="1074121" y="-425"/>
                  </a:lnTo>
                  <a:lnTo>
                    <a:pt x="1499357" y="424811"/>
                  </a:lnTo>
                  <a:lnTo>
                    <a:pt x="1499357" y="610852"/>
                  </a:lnTo>
                </a:path>
              </a:pathLst>
            </a:custGeom>
            <a:solidFill>
              <a:schemeClr val="tx2"/>
            </a:solidFill>
            <a:ln cap="rnd" w="44289">
              <a:no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34F1EC3A-D477-4944-9B2B-5740A1C23A43}"/>
                </a:ext>
              </a:extLst>
            </p:cNvPr>
            <p:cNvSpPr/>
            <p:nvPr/>
          </p:nvSpPr>
          <p:spPr>
            <a:xfrm>
              <a:off x="3561683" y="1112956"/>
              <a:ext cx="425235" cy="425235"/>
            </a:xfrm>
            <a:custGeom>
              <a:avLst/>
              <a:gdLst>
                <a:gd fmla="*/ 424715 w 425235" name="connsiteX0"/>
                <a:gd fmla="*/ 424811 h 425235" name="connsiteY0"/>
                <a:gd fmla="*/ 176661 w 425235" name="connsiteX1"/>
                <a:gd fmla="*/ 424811 h 425235" name="connsiteY1"/>
                <a:gd fmla="*/ -521 w 425235" name="connsiteX2"/>
                <a:gd fmla="*/ 247629 h 425235" name="connsiteY2"/>
                <a:gd fmla="*/ -521 w 425235" name="connsiteX3"/>
                <a:gd fmla="*/ -425 h 425235" name="connsiteY3"/>
              </a:gdLst>
              <a:ahLst/>
              <a:cxnLst>
                <a:cxn ang="0">
                  <a:pos x="connsiteX0" y="connsiteY0"/>
                </a:cxn>
                <a:cxn ang="0">
                  <a:pos x="connsiteX1" y="connsiteY1"/>
                </a:cxn>
                <a:cxn ang="0">
                  <a:pos x="connsiteX2" y="connsiteY2"/>
                </a:cxn>
                <a:cxn ang="0">
                  <a:pos x="connsiteX3" y="connsiteY3"/>
                </a:cxn>
              </a:cxnLst>
              <a:rect b="b" l="l" r="r" t="t"/>
              <a:pathLst>
                <a:path h="425235" w="425235">
                  <a:moveTo>
                    <a:pt x="424715" y="424811"/>
                  </a:moveTo>
                  <a:lnTo>
                    <a:pt x="176661" y="424811"/>
                  </a:lnTo>
                  <a:cubicBezTo>
                    <a:pt x="78804" y="424811"/>
                    <a:pt x="-521" y="345483"/>
                    <a:pt x="-521" y="247629"/>
                  </a:cubicBezTo>
                  <a:lnTo>
                    <a:pt x="-521" y="-425"/>
                  </a:lnTo>
                  <a:close/>
                </a:path>
              </a:pathLst>
            </a:custGeom>
            <a:solidFill>
              <a:schemeClr val="accent2"/>
            </a:solidFill>
            <a:ln cap="rnd" w="44289">
              <a:no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EED30D81-ABA3-40C3-8B34-990CFA4ADBED}"/>
                </a:ext>
              </a:extLst>
            </p:cNvPr>
            <p:cNvSpPr/>
            <p:nvPr/>
          </p:nvSpPr>
          <p:spPr>
            <a:xfrm>
              <a:off x="2776308" y="1508160"/>
              <a:ext cx="347276" cy="1771"/>
            </a:xfrm>
            <a:custGeom>
              <a:avLst/>
              <a:gdLst>
                <a:gd fmla="*/ 0 w 347276" name="connsiteX0"/>
                <a:gd fmla="*/ 0 h 1771" name="connsiteY0"/>
                <a:gd fmla="*/ 347276 w 347276" name="connsiteX1"/>
                <a:gd fmla="*/ 0 h 1771" name="connsiteY1"/>
              </a:gdLst>
              <a:ahLst/>
              <a:cxnLst>
                <a:cxn ang="0">
                  <a:pos x="connsiteX0" y="connsiteY0"/>
                </a:cxn>
                <a:cxn ang="0">
                  <a:pos x="connsiteX1" y="connsiteY1"/>
                </a:cxn>
              </a:cxnLst>
              <a:rect b="b" l="l" r="r" t="t"/>
              <a:pathLst>
                <a:path h="1771" w="347276">
                  <a:moveTo>
                    <a:pt x="0" y="0"/>
                  </a:moveTo>
                  <a:lnTo>
                    <a:pt x="347276" y="0"/>
                  </a:lnTo>
                </a:path>
              </a:pathLst>
            </a:custGeom>
            <a:ln cap="rnd" w="44289">
              <a:solidFill>
                <a:schemeClr val="accent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21F410AD-6035-40E6-958D-F7BF85A4195C}"/>
                </a:ext>
              </a:extLst>
            </p:cNvPr>
            <p:cNvSpPr/>
            <p:nvPr/>
          </p:nvSpPr>
          <p:spPr>
            <a:xfrm>
              <a:off x="2776308" y="1770389"/>
              <a:ext cx="512923" cy="1771"/>
            </a:xfrm>
            <a:custGeom>
              <a:avLst/>
              <a:gdLst>
                <a:gd fmla="*/ 512923 w 512923" name="connsiteX0"/>
                <a:gd fmla="*/ 0 h 1771" name="connsiteY0"/>
                <a:gd fmla="*/ 0 w 512923" name="connsiteX1"/>
                <a:gd fmla="*/ 0 h 1771" name="connsiteY1"/>
              </a:gdLst>
              <a:ahLst/>
              <a:cxnLst>
                <a:cxn ang="0">
                  <a:pos x="connsiteX0" y="connsiteY0"/>
                </a:cxn>
                <a:cxn ang="0">
                  <a:pos x="connsiteX1" y="connsiteY1"/>
                </a:cxn>
              </a:cxnLst>
              <a:rect b="b" l="l" r="r" t="t"/>
              <a:pathLst>
                <a:path h="1771" w="512923">
                  <a:moveTo>
                    <a:pt x="512923" y="0"/>
                  </a:moveTo>
                  <a:lnTo>
                    <a:pt x="0" y="0"/>
                  </a:lnTo>
                </a:path>
              </a:pathLst>
            </a:custGeom>
            <a:ln cap="rnd" w="44289">
              <a:solidFill>
                <a:schemeClr val="accent1"/>
              </a:solidFill>
              <a:prstDash val="solid"/>
              <a:round/>
            </a:ln>
          </p:spPr>
          <p:txBody>
            <a:bodyPr anchor="ctr" rtlCol="0"/>
            <a:lstStyle/>
            <a:p>
              <a:endParaRPr lang="en-US"/>
            </a:p>
          </p:txBody>
        </p:sp>
        <p:sp>
          <p:nvSpPr>
            <p:cNvPr id="18" name="Freeform: Shape 17">
              <a:extLst>
                <a:ext uri="{FF2B5EF4-FFF2-40B4-BE49-F238E27FC236}">
                  <a16:creationId xmlns:a16="http://schemas.microsoft.com/office/drawing/2014/main" id="{51CFDAD3-6FAC-4D71-9711-5FCC3551FD7D}"/>
                </a:ext>
              </a:extLst>
            </p:cNvPr>
            <p:cNvSpPr/>
            <p:nvPr/>
          </p:nvSpPr>
          <p:spPr>
            <a:xfrm>
              <a:off x="2776308" y="2032617"/>
              <a:ext cx="390703" cy="1771"/>
            </a:xfrm>
            <a:custGeom>
              <a:avLst/>
              <a:gdLst>
                <a:gd fmla="*/ 390703 w 390703" name="connsiteX0"/>
                <a:gd fmla="*/ 0 h 1771" name="connsiteY0"/>
                <a:gd fmla="*/ 0 w 390703" name="connsiteX1"/>
                <a:gd fmla="*/ 0 h 1771" name="connsiteY1"/>
              </a:gdLst>
              <a:ahLst/>
              <a:cxnLst>
                <a:cxn ang="0">
                  <a:pos x="connsiteX0" y="connsiteY0"/>
                </a:cxn>
                <a:cxn ang="0">
                  <a:pos x="connsiteX1" y="connsiteY1"/>
                </a:cxn>
              </a:cxnLst>
              <a:rect b="b" l="l" r="r" t="t"/>
              <a:pathLst>
                <a:path h="1771" w="390703">
                  <a:moveTo>
                    <a:pt x="390703" y="0"/>
                  </a:moveTo>
                  <a:lnTo>
                    <a:pt x="0" y="0"/>
                  </a:lnTo>
                </a:path>
              </a:pathLst>
            </a:custGeom>
            <a:ln cap="rnd" w="44289">
              <a:solidFill>
                <a:schemeClr val="accent1"/>
              </a:solidFill>
              <a:prstDash val="solid"/>
              <a:round/>
            </a:ln>
          </p:spPr>
          <p:txBody>
            <a:bodyPr anchor="ctr" rtlCol="0"/>
            <a:lstStyle/>
            <a:p>
              <a:endParaRPr lang="en-US"/>
            </a:p>
          </p:txBody>
        </p:sp>
        <p:sp>
          <p:nvSpPr>
            <p:cNvPr id="19" name="Freeform: Shape 18">
              <a:extLst>
                <a:ext uri="{FF2B5EF4-FFF2-40B4-BE49-F238E27FC236}">
                  <a16:creationId xmlns:a16="http://schemas.microsoft.com/office/drawing/2014/main" id="{89AF87EA-715F-4BD2-8BFA-B290B9DC8832}"/>
                </a:ext>
              </a:extLst>
            </p:cNvPr>
            <p:cNvSpPr/>
            <p:nvPr/>
          </p:nvSpPr>
          <p:spPr>
            <a:xfrm>
              <a:off x="2776308" y="2294846"/>
              <a:ext cx="423623" cy="1771"/>
            </a:xfrm>
            <a:custGeom>
              <a:avLst/>
              <a:gdLst>
                <a:gd fmla="*/ 423624 w 423623" name="connsiteX0"/>
                <a:gd fmla="*/ 0 h 1771" name="connsiteY0"/>
                <a:gd fmla="*/ 0 w 423623" name="connsiteX1"/>
                <a:gd fmla="*/ 0 h 1771" name="connsiteY1"/>
              </a:gdLst>
              <a:ahLst/>
              <a:cxnLst>
                <a:cxn ang="0">
                  <a:pos x="connsiteX0" y="connsiteY0"/>
                </a:cxn>
                <a:cxn ang="0">
                  <a:pos x="connsiteX1" y="connsiteY1"/>
                </a:cxn>
              </a:cxnLst>
              <a:rect b="b" l="l" r="r" t="t"/>
              <a:pathLst>
                <a:path h="1771" w="423623">
                  <a:moveTo>
                    <a:pt x="423624" y="0"/>
                  </a:moveTo>
                  <a:lnTo>
                    <a:pt x="0" y="0"/>
                  </a:lnTo>
                </a:path>
              </a:pathLst>
            </a:custGeom>
            <a:ln cap="rnd" w="44289">
              <a:solidFill>
                <a:schemeClr val="accent1"/>
              </a:solidFill>
              <a:prstDash val="solid"/>
              <a:round/>
            </a:ln>
          </p:spPr>
          <p:txBody>
            <a:bodyPr anchor="ctr" rtlCol="0"/>
            <a:lstStyle/>
            <a:p>
              <a:endParaRPr lang="en-US"/>
            </a:p>
          </p:txBody>
        </p:sp>
        <p:sp>
          <p:nvSpPr>
            <p:cNvPr id="20" name="Freeform: Shape 19">
              <a:extLst>
                <a:ext uri="{FF2B5EF4-FFF2-40B4-BE49-F238E27FC236}">
                  <a16:creationId xmlns:a16="http://schemas.microsoft.com/office/drawing/2014/main" id="{FF59FD20-40AF-42F6-B027-F5E56F10B51C}"/>
                </a:ext>
              </a:extLst>
            </p:cNvPr>
            <p:cNvSpPr/>
            <p:nvPr/>
          </p:nvSpPr>
          <p:spPr>
            <a:xfrm>
              <a:off x="2776308" y="2557075"/>
              <a:ext cx="675682" cy="1771"/>
            </a:xfrm>
            <a:custGeom>
              <a:avLst/>
              <a:gdLst>
                <a:gd fmla="*/ 675682 w 675682" name="connsiteX0"/>
                <a:gd fmla="*/ 0 h 1771" name="connsiteY0"/>
                <a:gd fmla="*/ 0 w 675682" name="connsiteX1"/>
                <a:gd fmla="*/ 0 h 1771" name="connsiteY1"/>
              </a:gdLst>
              <a:ahLst/>
              <a:cxnLst>
                <a:cxn ang="0">
                  <a:pos x="connsiteX0" y="connsiteY0"/>
                </a:cxn>
                <a:cxn ang="0">
                  <a:pos x="connsiteX1" y="connsiteY1"/>
                </a:cxn>
              </a:cxnLst>
              <a:rect b="b" l="l" r="r" t="t"/>
              <a:pathLst>
                <a:path h="1771" w="675682">
                  <a:moveTo>
                    <a:pt x="675682" y="0"/>
                  </a:moveTo>
                  <a:lnTo>
                    <a:pt x="0" y="0"/>
                  </a:lnTo>
                </a:path>
              </a:pathLst>
            </a:custGeom>
            <a:ln cap="rnd" w="44289">
              <a:solidFill>
                <a:schemeClr val="accent1"/>
              </a:solidFill>
              <a:prstDash val="solid"/>
              <a:round/>
            </a:ln>
          </p:spPr>
          <p:txBody>
            <a:bodyPr anchor="ctr" rtlCol="0"/>
            <a:lstStyle/>
            <a:p>
              <a:endParaRPr lang="en-US"/>
            </a:p>
          </p:txBody>
        </p:sp>
        <p:sp>
          <p:nvSpPr>
            <p:cNvPr id="23" name="Freeform: Shape 22">
              <a:extLst>
                <a:ext uri="{FF2B5EF4-FFF2-40B4-BE49-F238E27FC236}">
                  <a16:creationId xmlns:a16="http://schemas.microsoft.com/office/drawing/2014/main" id="{CFCE2996-CDCD-45D4-8DF0-20DBFAC8933B}"/>
                </a:ext>
              </a:extLst>
            </p:cNvPr>
            <p:cNvSpPr/>
            <p:nvPr/>
          </p:nvSpPr>
          <p:spPr>
            <a:xfrm rot="18900000">
              <a:off x="3264820" y="1706622"/>
              <a:ext cx="793525" cy="793525"/>
            </a:xfrm>
            <a:custGeom>
              <a:avLst/>
              <a:gdLst>
                <a:gd fmla="*/ 793005 w 793525" name="connsiteX0"/>
                <a:gd fmla="*/ 396338 h 793525" name="connsiteY0"/>
                <a:gd fmla="*/ 396242 w 793525" name="connsiteX1"/>
                <a:gd fmla="*/ 793101 h 793525" name="connsiteY1"/>
                <a:gd fmla="*/ -521 w 793525" name="connsiteX2"/>
                <a:gd fmla="*/ 396338 h 793525" name="connsiteY2"/>
                <a:gd fmla="*/ 396242 w 793525" name="connsiteX3"/>
                <a:gd fmla="*/ -425 h 793525" name="connsiteY3"/>
                <a:gd fmla="*/ 793005 w 793525" name="connsiteX4"/>
                <a:gd fmla="*/ 396338 h 7935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93525" w="793525">
                  <a:moveTo>
                    <a:pt x="793005" y="396338"/>
                  </a:moveTo>
                  <a:cubicBezTo>
                    <a:pt x="793005" y="615464"/>
                    <a:pt x="615369" y="793101"/>
                    <a:pt x="396242" y="793101"/>
                  </a:cubicBezTo>
                  <a:cubicBezTo>
                    <a:pt x="177116" y="793101"/>
                    <a:pt x="-521" y="615464"/>
                    <a:pt x="-521" y="396338"/>
                  </a:cubicBezTo>
                  <a:cubicBezTo>
                    <a:pt x="-521" y="177212"/>
                    <a:pt x="177116" y="-425"/>
                    <a:pt x="396242" y="-425"/>
                  </a:cubicBezTo>
                  <a:cubicBezTo>
                    <a:pt x="615368" y="-425"/>
                    <a:pt x="793005" y="177212"/>
                    <a:pt x="793005" y="396338"/>
                  </a:cubicBezTo>
                  <a:close/>
                </a:path>
              </a:pathLst>
            </a:custGeom>
            <a:solidFill>
              <a:schemeClr val="tx2"/>
            </a:solidFill>
            <a:ln cap="rnd" w="44289">
              <a:solidFill>
                <a:schemeClr val="accent1"/>
              </a:solidFill>
              <a:prstDash val="solid"/>
              <a:round/>
            </a:ln>
          </p:spPr>
          <p:txBody>
            <a:bodyPr anchor="ctr" rtlCol="0"/>
            <a:lstStyle/>
            <a:p>
              <a:endParaRPr lang="en-US"/>
            </a:p>
          </p:txBody>
        </p:sp>
        <p:sp>
          <p:nvSpPr>
            <p:cNvPr id="21" name="Freeform: Shape 20">
              <a:extLst>
                <a:ext uri="{FF2B5EF4-FFF2-40B4-BE49-F238E27FC236}">
                  <a16:creationId xmlns:a16="http://schemas.microsoft.com/office/drawing/2014/main" id="{66A3D8A5-809D-448A-B2F0-0F393A94322C}"/>
                </a:ext>
              </a:extLst>
            </p:cNvPr>
            <p:cNvSpPr/>
            <p:nvPr/>
          </p:nvSpPr>
          <p:spPr>
            <a:xfrm>
              <a:off x="3554490" y="1995959"/>
              <a:ext cx="306364" cy="235421"/>
            </a:xfrm>
            <a:custGeom>
              <a:avLst/>
              <a:gdLst>
                <a:gd fmla="*/ 0 w 306364" name="connsiteX0"/>
                <a:gd fmla="*/ 136926 h 235421" name="connsiteY0"/>
                <a:gd fmla="*/ 90416 w 306364" name="connsiteX1"/>
                <a:gd fmla="*/ 235421 h 235421" name="connsiteY1"/>
                <a:gd fmla="*/ 306365 w 306364" name="connsiteX2"/>
                <a:gd fmla="*/ 0 h 235421" name="connsiteY2"/>
              </a:gdLst>
              <a:ahLst/>
              <a:cxnLst>
                <a:cxn ang="0">
                  <a:pos x="connsiteX0" y="connsiteY0"/>
                </a:cxn>
                <a:cxn ang="0">
                  <a:pos x="connsiteX1" y="connsiteY1"/>
                </a:cxn>
                <a:cxn ang="0">
                  <a:pos x="connsiteX2" y="connsiteY2"/>
                </a:cxn>
              </a:cxnLst>
              <a:rect b="b" l="l" r="r" t="t"/>
              <a:pathLst>
                <a:path h="235421" w="306364">
                  <a:moveTo>
                    <a:pt x="0" y="136926"/>
                  </a:moveTo>
                  <a:lnTo>
                    <a:pt x="90416" y="235421"/>
                  </a:lnTo>
                  <a:lnTo>
                    <a:pt x="306365" y="0"/>
                  </a:lnTo>
                </a:path>
              </a:pathLst>
            </a:custGeom>
            <a:noFill/>
            <a:ln cap="rnd" w="44289">
              <a:solidFill>
                <a:schemeClr val="accent2"/>
              </a:solidFill>
              <a:prstDash val="solid"/>
              <a:round/>
            </a:ln>
          </p:spPr>
          <p:txBody>
            <a:bodyPr anchor="ctr" rtlCol="0"/>
            <a:lstStyle/>
            <a:p>
              <a:endParaRPr lang="en-US"/>
            </a:p>
          </p:txBody>
        </p:sp>
        <p:sp>
          <p:nvSpPr>
            <p:cNvPr id="22" name="Freeform: Shape 21">
              <a:extLst>
                <a:ext uri="{FF2B5EF4-FFF2-40B4-BE49-F238E27FC236}">
                  <a16:creationId xmlns:a16="http://schemas.microsoft.com/office/drawing/2014/main" id="{E9C80CA2-6C60-4036-9ACF-BF5775E5EDC9}"/>
                </a:ext>
              </a:extLst>
            </p:cNvPr>
            <p:cNvSpPr/>
            <p:nvPr/>
          </p:nvSpPr>
          <p:spPr>
            <a:xfrm>
              <a:off x="3868987" y="2310846"/>
              <a:ext cx="518431" cy="518466"/>
            </a:xfrm>
            <a:custGeom>
              <a:avLst/>
              <a:gdLst>
                <a:gd fmla="*/ 130257 w 518431" name="connsiteX0"/>
                <a:gd fmla="*/ -425 h 518466" name="connsiteY0"/>
                <a:gd fmla="*/ 141296 w 518431" name="connsiteX1"/>
                <a:gd fmla="*/ 10613 h 518466" name="connsiteY1"/>
                <a:gd fmla="*/ 146044 w 518431" name="connsiteX2"/>
                <a:gd fmla="*/ 26010 h 518466" name="connsiteY2"/>
                <a:gd fmla="*/ 144449 w 518431" name="connsiteX3"/>
                <a:gd fmla="*/ 34303 h 518466" name="connsiteY3"/>
                <a:gd fmla="*/ 151732 w 518431" name="connsiteX4"/>
                <a:gd fmla="*/ 59108 h 518466" name="connsiteY4"/>
                <a:gd fmla="*/ 183199 w 518431" name="connsiteX5"/>
                <a:gd fmla="*/ 92170 h 518466" name="connsiteY5"/>
                <a:gd fmla="*/ 211282 w 518431" name="connsiteX6"/>
                <a:gd fmla="*/ 105264 h 518466" name="connsiteY6"/>
                <a:gd fmla="*/ 222693 w 518431" name="connsiteX7"/>
                <a:gd fmla="*/ 105972 h 518466" name="connsiteY7"/>
                <a:gd fmla="*/ 248101 w 518431" name="connsiteX8"/>
                <a:gd fmla="*/ 117436 h 518466" name="connsiteY8"/>
                <a:gd fmla="*/ 490839 w 518431" name="connsiteX9"/>
                <a:gd fmla="*/ 359608 h 518466" name="connsiteY9"/>
                <a:gd fmla="*/ 490857 w 518431" name="connsiteX10"/>
                <a:gd fmla="*/ 490279 h 518466" name="connsiteY10"/>
                <a:gd fmla="*/ 490839 w 518431" name="connsiteX11"/>
                <a:gd fmla="*/ 490297 h 518466" name="connsiteY11"/>
                <a:gd fmla="*/ 490503 w 518431" name="connsiteX12"/>
                <a:gd fmla="*/ 490634 h 518466" name="connsiteY12"/>
                <a:gd fmla="*/ 490166 w 518431" name="connsiteX13"/>
                <a:gd fmla="*/ 490970 h 518466" name="connsiteY13"/>
                <a:gd fmla="*/ 359495 w 518431" name="connsiteX14"/>
                <a:gd fmla="*/ 490988 h 518466" name="connsiteY14"/>
                <a:gd fmla="*/ 359477 w 518431" name="connsiteX15"/>
                <a:gd fmla="*/ 490970 h 518466" name="connsiteY15"/>
                <a:gd fmla="*/ 117305 w 518431" name="connsiteX16"/>
                <a:gd fmla="*/ 248232 h 518466" name="connsiteY16"/>
                <a:gd fmla="*/ 105841 w 518431" name="connsiteX17"/>
                <a:gd fmla="*/ 222842 h 518466" name="connsiteY17"/>
                <a:gd fmla="*/ 105133 w 518431" name="connsiteX18"/>
                <a:gd fmla="*/ 211431 h 518466" name="connsiteY18"/>
                <a:gd fmla="*/ 92039 w 518431" name="connsiteX19"/>
                <a:gd fmla="*/ 183330 h 518466" name="connsiteY19"/>
                <a:gd fmla="*/ 58977 w 518431" name="connsiteX20"/>
                <a:gd fmla="*/ 151863 h 518466" name="connsiteY20"/>
                <a:gd fmla="*/ 34172 w 518431" name="connsiteX21"/>
                <a:gd fmla="*/ 144580 h 518466" name="connsiteY21"/>
                <a:gd fmla="*/ 25897 w 518431" name="connsiteX22"/>
                <a:gd fmla="*/ 146175 h 518466" name="connsiteY22"/>
                <a:gd fmla="*/ 10500 w 518431" name="connsiteX23"/>
                <a:gd fmla="*/ 141427 h 518466" name="connsiteY23"/>
                <a:gd fmla="*/ -521 w 518431" name="connsiteX24"/>
                <a:gd fmla="*/ 130406 h 518466"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18466" w="518431">
                  <a:moveTo>
                    <a:pt x="130257" y="-425"/>
                  </a:moveTo>
                  <a:lnTo>
                    <a:pt x="141296" y="10613"/>
                  </a:lnTo>
                  <a:cubicBezTo>
                    <a:pt x="145335" y="14653"/>
                    <a:pt x="147107" y="20412"/>
                    <a:pt x="146044" y="26010"/>
                  </a:cubicBezTo>
                  <a:lnTo>
                    <a:pt x="144449" y="34303"/>
                  </a:lnTo>
                  <a:cubicBezTo>
                    <a:pt x="142713" y="43268"/>
                    <a:pt x="145424" y="52499"/>
                    <a:pt x="151732" y="59108"/>
                  </a:cubicBezTo>
                  <a:lnTo>
                    <a:pt x="183199" y="92170"/>
                  </a:lnTo>
                  <a:cubicBezTo>
                    <a:pt x="190570" y="99931"/>
                    <a:pt x="200598" y="104608"/>
                    <a:pt x="211282" y="105264"/>
                  </a:cubicBezTo>
                  <a:lnTo>
                    <a:pt x="222693" y="105972"/>
                  </a:lnTo>
                  <a:cubicBezTo>
                    <a:pt x="232278" y="106575"/>
                    <a:pt x="241315" y="110650"/>
                    <a:pt x="248101" y="117436"/>
                  </a:cubicBezTo>
                  <a:lnTo>
                    <a:pt x="490839" y="359608"/>
                  </a:lnTo>
                  <a:cubicBezTo>
                    <a:pt x="526931" y="395682"/>
                    <a:pt x="526931" y="454188"/>
                    <a:pt x="490857" y="490279"/>
                  </a:cubicBezTo>
                  <a:cubicBezTo>
                    <a:pt x="490857" y="490279"/>
                    <a:pt x="490839" y="490297"/>
                    <a:pt x="490839" y="490297"/>
                  </a:cubicBezTo>
                  <a:lnTo>
                    <a:pt x="490503" y="490634"/>
                  </a:lnTo>
                  <a:lnTo>
                    <a:pt x="490166" y="490970"/>
                  </a:lnTo>
                  <a:cubicBezTo>
                    <a:pt x="454092" y="527062"/>
                    <a:pt x="395587" y="527062"/>
                    <a:pt x="359495" y="490988"/>
                  </a:cubicBezTo>
                  <a:cubicBezTo>
                    <a:pt x="359495" y="490988"/>
                    <a:pt x="359477" y="490970"/>
                    <a:pt x="359477" y="490970"/>
                  </a:cubicBezTo>
                  <a:lnTo>
                    <a:pt x="117305" y="248232"/>
                  </a:lnTo>
                  <a:cubicBezTo>
                    <a:pt x="110519" y="241446"/>
                    <a:pt x="106444" y="232427"/>
                    <a:pt x="105841" y="222842"/>
                  </a:cubicBezTo>
                  <a:lnTo>
                    <a:pt x="105133" y="211431"/>
                  </a:lnTo>
                  <a:cubicBezTo>
                    <a:pt x="104459" y="200747"/>
                    <a:pt x="99782" y="190719"/>
                    <a:pt x="92039" y="183330"/>
                  </a:cubicBezTo>
                  <a:lnTo>
                    <a:pt x="58977" y="151863"/>
                  </a:lnTo>
                  <a:cubicBezTo>
                    <a:pt x="52368" y="145590"/>
                    <a:pt x="43137" y="142880"/>
                    <a:pt x="34172" y="144580"/>
                  </a:cubicBezTo>
                  <a:lnTo>
                    <a:pt x="25897" y="146175"/>
                  </a:lnTo>
                  <a:cubicBezTo>
                    <a:pt x="20298" y="147256"/>
                    <a:pt x="14522" y="145466"/>
                    <a:pt x="10500" y="141427"/>
                  </a:cubicBezTo>
                  <a:lnTo>
                    <a:pt x="-521" y="130406"/>
                  </a:lnTo>
                </a:path>
              </a:pathLst>
            </a:custGeom>
            <a:solidFill>
              <a:schemeClr val="accent1"/>
            </a:solidFill>
            <a:ln cap="rnd" w="44289">
              <a:noFill/>
              <a:prstDash val="solid"/>
              <a:round/>
            </a:ln>
          </p:spPr>
          <p:txBody>
            <a:bodyPr anchor="ctr" rtlCol="0"/>
            <a:lstStyle/>
            <a:p>
              <a:endParaRPr lang="en-US"/>
            </a:p>
          </p:txBody>
        </p:sp>
      </p:grpSp>
    </p:spTree>
    <p:custDataLst>
      <p:tags r:id="rId1"/>
    </p:custDataLst>
    <p:extLst>
      <p:ext uri="{BB962C8B-B14F-4D97-AF65-F5344CB8AC3E}">
        <p14:creationId xmlns:p14="http://schemas.microsoft.com/office/powerpoint/2010/main" val="1221637156"/>
      </p:ext>
    </p:extLst>
  </p:cSld>
  <p:clrMapOvr>
    <a:masterClrMapping/>
  </p:clrMapOvr>
  <mc:AlternateContent xmlns:mc="http://schemas.openxmlformats.org/markup-compatibility/2006" xmlns:p159="http://schemas.microsoft.com/office/powerpoint/2015/09/main">
    <mc:Choice Requires="p159">
      <p:transition advTm="17808" spd="slow">
        <p159:morph option="byObject"/>
      </p:transition>
    </mc:Choice>
    <mc:Fallback xmlns="">
      <p:transition advTm="178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24"/>
                                        </p:tgtEl>
                                        <p:attrNameLst>
                                          <p:attrName>style.visibility</p:attrName>
                                        </p:attrNameLst>
                                      </p:cBhvr>
                                      <p:to>
                                        <p:strVal val="visible"/>
                                      </p:to>
                                    </p:set>
                                    <p:anim calcmode="lin" valueType="num">
                                      <p:cBhvr additive="base">
                                        <p:cTn dur="500" fill="hold" id="7"/>
                                        <p:tgtEl>
                                          <p:spTgt spid="24"/>
                                        </p:tgtEl>
                                        <p:attrNameLst>
                                          <p:attrName>ppt_x</p:attrName>
                                        </p:attrNameLst>
                                      </p:cBhvr>
                                      <p:tavLst>
                                        <p:tav tm="0">
                                          <p:val>
                                            <p:strVal val="#ppt_x"/>
                                          </p:val>
                                        </p:tav>
                                        <p:tav tm="100000">
                                          <p:val>
                                            <p:strVal val="#ppt_x"/>
                                          </p:val>
                                        </p:tav>
                                      </p:tavLst>
                                    </p:anim>
                                    <p:anim calcmode="lin" valueType="num">
                                      <p:cBhvr additive="base">
                                        <p:cTn dur="500" fill="hold" id="8"/>
                                        <p:tgtEl>
                                          <p:spTgt spid="24"/>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id="13"/>
                                        <p:tgtEl>
                                          <p:spTgt spid="8"/>
                                        </p:tgtEl>
                                        <p:attrNameLst>
                                          <p:attrName>ppt_x</p:attrName>
                                        </p:attrNameLst>
                                      </p:cBhvr>
                                      <p:tavLst>
                                        <p:tav tm="0">
                                          <p:val>
                                            <p:strVal val="#ppt_x-#ppt_w*1.125000"/>
                                          </p:val>
                                        </p:tav>
                                        <p:tav tm="100000">
                                          <p:val>
                                            <p:strVal val="#ppt_x"/>
                                          </p:val>
                                        </p:tav>
                                      </p:tavLst>
                                    </p:anim>
                                    <p:animEffect filter="wipe(right)" transition="in">
                                      <p:cBhvr>
                                        <p:cTn dur="500" id="14"/>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38CC4-A77C-0D44-E472-A8F6F66E1092}"/>
              </a:ext>
            </a:extLst>
          </p:cNvPr>
          <p:cNvSpPr txBox="1"/>
          <p:nvPr/>
        </p:nvSpPr>
        <p:spPr>
          <a:xfrm>
            <a:off x="5461348" y="3118981"/>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4099760936"/>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054F1D-B1D9-471C-96E6-E61F98F7B17A}"/>
              </a:ext>
            </a:extLst>
          </p:cNvPr>
          <p:cNvSpPr/>
          <p:nvPr/>
        </p:nvSpPr>
        <p:spPr>
          <a:xfrm>
            <a:off x="4613114" y="1295400"/>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E332E46F-0A2C-4F1D-BCA7-95CE4327AAF2}"/>
              </a:ext>
            </a:extLst>
          </p:cNvPr>
          <p:cNvGrpSpPr/>
          <p:nvPr/>
        </p:nvGrpSpPr>
        <p:grpSpPr>
          <a:xfrm>
            <a:off x="4253041" y="936217"/>
            <a:ext cx="804672" cy="804672"/>
            <a:chOff x="10901033" y="516564"/>
            <a:chExt cx="804672" cy="804672"/>
          </a:xfrm>
        </p:grpSpPr>
        <p:sp>
          <p:nvSpPr>
            <p:cNvPr id="8" name="Oval 7">
              <a:extLst>
                <a:ext uri="{FF2B5EF4-FFF2-40B4-BE49-F238E27FC236}">
                  <a16:creationId xmlns:a16="http://schemas.microsoft.com/office/drawing/2014/main" id="{8B43E344-A0CF-4C2A-84E8-708D457CAAB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2E5C966A-3FC0-4A0C-9AAB-F433D3DD41A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AFE926A7-EEEE-41A7-B378-72824890AC05}"/>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D30CBD4-7D2E-42AD-8357-60204D13607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9663BAF9-8093-41BE-A469-B943268CA04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2070633-CE45-4FF0-A105-8CFA5F7BD19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33F48872-357D-4ADF-A64E-42282C6F77EE}"/>
              </a:ext>
            </a:extLst>
          </p:cNvPr>
          <p:cNvSpPr txBox="1"/>
          <p:nvPr/>
        </p:nvSpPr>
        <p:spPr>
          <a:xfrm>
            <a:off x="5707417" y="1395572"/>
            <a:ext cx="3188369" cy="461665"/>
          </a:xfrm>
          <a:prstGeom prst="rect">
            <a:avLst/>
          </a:prstGeom>
          <a:noFill/>
        </p:spPr>
        <p:txBody>
          <a:bodyPr rtlCol="0" wrap="square">
            <a:spAutoFit/>
          </a:bodyPr>
          <a:lstStyle/>
          <a:p txid="3e16d34125edef917c06259e0b83cb1c">
            <a:pPr algn="ctr">
              <a:buClr>
                <a:srgbClr val="008CCF"/>
              </a:buClr>
            </a:pPr>
            <a:r>
              <a:rPr dirty="0" lang="en-US" sz="2400"/>
              <a:t>Dates de la période</a:t>
            </a:r>
          </a:p>
        </p:txBody>
      </p:sp>
      <p:sp>
        <p:nvSpPr>
          <p:cNvPr id="15" name="Rectangle: Rounded Corners 14">
            <a:extLst>
              <a:ext uri="{FF2B5EF4-FFF2-40B4-BE49-F238E27FC236}">
                <a16:creationId xmlns:a16="http://schemas.microsoft.com/office/drawing/2014/main" id="{560662D0-FE16-45CE-B891-F27974B1B27F}"/>
              </a:ext>
            </a:extLst>
          </p:cNvPr>
          <p:cNvSpPr/>
          <p:nvPr/>
        </p:nvSpPr>
        <p:spPr>
          <a:xfrm>
            <a:off x="4949428"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a:t>Saisie de données</a:t>
            </a:r>
          </a:p>
        </p:txBody>
      </p:sp>
      <p:sp>
        <p:nvSpPr>
          <p:cNvPr id="16" name="Rectangle: Rounded Corners 15">
            <a:extLst>
              <a:ext uri="{FF2B5EF4-FFF2-40B4-BE49-F238E27FC236}">
                <a16:creationId xmlns:a16="http://schemas.microsoft.com/office/drawing/2014/main" id="{4DAD1C85-853E-4F07-BBD4-0D3BE3195F09}"/>
              </a:ext>
            </a:extLst>
          </p:cNvPr>
          <p:cNvSpPr/>
          <p:nvPr/>
        </p:nvSpPr>
        <p:spPr>
          <a:xfrm>
            <a:off x="7824975"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59453be03e2809e11ff1451059b87b9">
            <a:pPr algn="ctr"/>
            <a:r>
              <a:rPr dirty="0" lang="en-US"/>
              <a:t>Règle de validation</a:t>
            </a:r>
          </a:p>
        </p:txBody>
      </p:sp>
      <p:sp>
        <p:nvSpPr>
          <p:cNvPr id="24" name="TextBox 23">
            <a:extLst>
              <a:ext uri="{FF2B5EF4-FFF2-40B4-BE49-F238E27FC236}">
                <a16:creationId xmlns:a16="http://schemas.microsoft.com/office/drawing/2014/main" id="{C8F2C6B4-6705-426E-B765-6F6082B1C895}"/>
              </a:ext>
            </a:extLst>
          </p:cNvPr>
          <p:cNvSpPr txBox="1"/>
          <p:nvPr/>
        </p:nvSpPr>
        <p:spPr>
          <a:xfrm>
            <a:off x="4973489" y="2644541"/>
            <a:ext cx="1828800" cy="400110"/>
          </a:xfrm>
          <a:prstGeom prst="rect">
            <a:avLst/>
          </a:prstGeom>
          <a:noFill/>
        </p:spPr>
        <p:txBody>
          <a:bodyPr rtlCol="0" wrap="square">
            <a:spAutoFit/>
          </a:bodyPr>
          <a:lstStyle/>
          <a:p txid="74c344083536ed1a7eab6dc20aefb59e">
            <a:pPr algn="l">
              <a:buClr>
                <a:srgbClr val="008CCF"/>
              </a:buClr>
            </a:pPr>
            <a:r>
              <a:rPr dirty="0" lang="en-US" sz="2000"/>
              <a:t>Mensuel</a:t>
            </a:r>
          </a:p>
        </p:txBody>
      </p:sp>
      <p:sp>
        <p:nvSpPr>
          <p:cNvPr id="25" name="TextBox 24">
            <a:extLst>
              <a:ext uri="{FF2B5EF4-FFF2-40B4-BE49-F238E27FC236}">
                <a16:creationId xmlns:a16="http://schemas.microsoft.com/office/drawing/2014/main" id="{42ED0994-7C90-4ADB-A0E8-CEEC7A347AD9}"/>
              </a:ext>
            </a:extLst>
          </p:cNvPr>
          <p:cNvSpPr txBox="1"/>
          <p:nvPr/>
        </p:nvSpPr>
        <p:spPr>
          <a:xfrm>
            <a:off x="7824975" y="2630889"/>
            <a:ext cx="1828800" cy="707886"/>
          </a:xfrm>
          <a:prstGeom prst="rect">
            <a:avLst/>
          </a:prstGeom>
          <a:noFill/>
        </p:spPr>
        <p:txBody>
          <a:bodyPr rtlCol="0" wrap="square">
            <a:spAutoFit/>
          </a:bodyPr>
          <a:lstStyle/>
          <a:p txid="0d5b6537b6a3b9d534121ae5109bad9d">
            <a:pPr algn="l">
              <a:buClr>
                <a:srgbClr val="008CCF"/>
              </a:buClr>
            </a:pPr>
            <a:r>
              <a:rPr dirty="0" lang="en-US" sz="2000"/>
              <a:t>Un mois au moins</a:t>
            </a:r>
          </a:p>
        </p:txBody>
      </p:sp>
      <p:cxnSp>
        <p:nvCxnSpPr>
          <p:cNvPr id="27" name="Straight Arrow Connector 26">
            <a:extLst>
              <a:ext uri="{FF2B5EF4-FFF2-40B4-BE49-F238E27FC236}">
                <a16:creationId xmlns:a16="http://schemas.microsoft.com/office/drawing/2014/main" id="{21A718E2-8F6B-4829-8F1C-FA5C4D05CBC3}"/>
              </a:ext>
            </a:extLst>
          </p:cNvPr>
          <p:cNvCxnSpPr/>
          <p:nvPr/>
        </p:nvCxnSpPr>
        <p:spPr>
          <a:xfrm>
            <a:off x="6802289" y="2844596"/>
            <a:ext cx="885890"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6C0E7-B90F-4729-9CA1-87B42C1E6E81}"/>
              </a:ext>
            </a:extLst>
          </p:cNvPr>
          <p:cNvSpPr txBox="1"/>
          <p:nvPr/>
        </p:nvSpPr>
        <p:spPr>
          <a:xfrm>
            <a:off x="7837007" y="3709990"/>
            <a:ext cx="1828800" cy="707886"/>
          </a:xfrm>
          <a:prstGeom prst="rect">
            <a:avLst/>
          </a:prstGeom>
          <a:noFill/>
        </p:spPr>
        <p:txBody>
          <a:bodyPr rtlCol="0" wrap="square">
            <a:spAutoFit/>
          </a:bodyPr>
          <a:lstStyle/>
          <a:p txid="53decac88c0ea8fb39a34ccc631f701f">
            <a:pPr algn="l">
              <a:buClr>
                <a:srgbClr val="008CCF"/>
              </a:buClr>
            </a:pPr>
            <a:r>
              <a:rPr dirty="0" lang="en-US" sz="2000"/>
              <a:t>Valider les données mensuelles</a:t>
            </a:r>
          </a:p>
        </p:txBody>
      </p:sp>
      <p:cxnSp>
        <p:nvCxnSpPr>
          <p:cNvPr id="30" name="Straight Arrow Connector 29">
            <a:extLst>
              <a:ext uri="{FF2B5EF4-FFF2-40B4-BE49-F238E27FC236}">
                <a16:creationId xmlns:a16="http://schemas.microsoft.com/office/drawing/2014/main" id="{C69280E7-A02D-4394-BB45-1E88D333FA0B}"/>
              </a:ext>
            </a:extLst>
          </p:cNvPr>
          <p:cNvCxnSpPr>
            <a:endCxn id="28" idx="0"/>
          </p:cNvCxnSpPr>
          <p:nvPr/>
        </p:nvCxnSpPr>
        <p:spPr>
          <a:xfrm>
            <a:off x="8751407" y="3338775"/>
            <a:ext cx="0" cy="37121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8143820"/>
      </p:ext>
    </p:extLst>
  </p:cSld>
  <p:clrMapOvr>
    <a:masterClrMapping/>
  </p:clrMapOvr>
  <mc:AlternateContent xmlns:mc="http://schemas.openxmlformats.org/markup-compatibility/2006" xmlns:p14="http://schemas.microsoft.com/office/powerpoint/2010/main">
    <mc:Choice Requires="p14">
      <p:transition advTm="37200" p14:dur="2000" spd="slow"/>
    </mc:Choice>
    <mc:Fallback xmlns="">
      <p:transition advTm="372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4"/>
                                        </p:tgtEl>
                                        <p:attrNameLst>
                                          <p:attrName>style.visibility</p:attrName>
                                        </p:attrNameLst>
                                      </p:cBhvr>
                                      <p:to>
                                        <p:strVal val="visible"/>
                                      </p:to>
                                    </p:set>
                                    <p:animEffect filter="fade" transition="in">
                                      <p:cBhvr>
                                        <p:cTn dur="50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5"/>
                                        </p:tgtEl>
                                        <p:attrNameLst>
                                          <p:attrName>style.visibility</p:attrName>
                                        </p:attrNameLst>
                                      </p:cBhvr>
                                      <p:to>
                                        <p:strVal val="visible"/>
                                      </p:to>
                                    </p:set>
                                    <p:animEffect filter="fade" transition="in">
                                      <p:cBhvr>
                                        <p:cTn dur="500" id="18"/>
                                        <p:tgtEl>
                                          <p:spTgt spid="1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6"/>
                                        </p:tgtEl>
                                        <p:attrNameLst>
                                          <p:attrName>style.visibility</p:attrName>
                                        </p:attrNameLst>
                                      </p:cBhvr>
                                      <p:to>
                                        <p:strVal val="visible"/>
                                      </p:to>
                                    </p:set>
                                    <p:animEffect filter="fade" transition="in">
                                      <p:cBhvr>
                                        <p:cTn dur="500" id="23"/>
                                        <p:tgtEl>
                                          <p:spTgt spid="1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8">
                                  <p:stCondLst>
                                    <p:cond delay="0"/>
                                  </p:stCondLst>
                                  <p:childTnLst>
                                    <p:set>
                                      <p:cBhvr>
                                        <p:cTn dur="1" fill="hold" id="32">
                                          <p:stCondLst>
                                            <p:cond delay="0"/>
                                          </p:stCondLst>
                                        </p:cTn>
                                        <p:tgtEl>
                                          <p:spTgt spid="27"/>
                                        </p:tgtEl>
                                        <p:attrNameLst>
                                          <p:attrName>style.visibility</p:attrName>
                                        </p:attrNameLst>
                                      </p:cBhvr>
                                      <p:to>
                                        <p:strVal val="visible"/>
                                      </p:to>
                                    </p:set>
                                    <p:animEffect filter="wipe(left)" transition="in">
                                      <p:cBhvr>
                                        <p:cTn dur="500" id="33"/>
                                        <p:tgtEl>
                                          <p:spTgt spid="2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childTnLst>
                          </p:cTn>
                        </p:par>
                        <p:par>
                          <p:cTn fill="hold" id="44">
                            <p:stCondLst>
                              <p:cond delay="500"/>
                            </p:stCondLst>
                            <p:childTnLst>
                              <p:par>
                                <p:cTn fill="hold" grpId="0" id="45" nodeType="afterEffect" presetClass="entr" presetID="10" presetSubtype="0">
                                  <p:stCondLst>
                                    <p:cond delay="0"/>
                                  </p:stCondLst>
                                  <p:childTnLst>
                                    <p:set>
                                      <p:cBhvr>
                                        <p:cTn dur="1" fill="hold" id="46">
                                          <p:stCondLst>
                                            <p:cond delay="0"/>
                                          </p:stCondLst>
                                        </p:cTn>
                                        <p:tgtEl>
                                          <p:spTgt spid="28"/>
                                        </p:tgtEl>
                                        <p:attrNameLst>
                                          <p:attrName>style.visibility</p:attrName>
                                        </p:attrNameLst>
                                      </p:cBhvr>
                                      <p:to>
                                        <p:strVal val="visible"/>
                                      </p:to>
                                    </p:set>
                                    <p:animEffect filter="fade" transition="in">
                                      <p:cBhvr>
                                        <p:cTn dur="500" id="47"/>
                                        <p:tgtEl>
                                          <p:spTgt spid="28"/>
                                        </p:tgtEl>
                                      </p:cBhvr>
                                    </p:animEffect>
                                  </p:childTnLst>
                                </p:cTn>
                              </p:par>
                            </p:childTnLst>
                          </p:cTn>
                        </p:par>
                      </p:childTnLst>
                    </p:cTn>
                  </p:par>
                  <p:par>
                    <p:cTn fill="hold" id="48">
                      <p:stCondLst>
                        <p:cond delay="indefinite"/>
                      </p:stCondLst>
                      <p:childTnLst>
                        <p:par>
                          <p:cTn fill="hold" id="49">
                            <p:stCondLst>
                              <p:cond delay="0"/>
                            </p:stCondLst>
                            <p:childTnLst>
                              <p:par>
                                <p:cTn fill="hold" grpId="1" id="50" nodeType="clickEffect" presetClass="exit" presetID="10" presetSubtype="0">
                                  <p:stCondLst>
                                    <p:cond delay="0"/>
                                  </p:stCondLst>
                                  <p:childTnLst>
                                    <p:animEffect filter="fade" transition="out">
                                      <p:cBhvr>
                                        <p:cTn dur="500" id="51"/>
                                        <p:tgtEl>
                                          <p:spTgt spid="6"/>
                                        </p:tgtEl>
                                      </p:cBhvr>
                                    </p:animEffect>
                                    <p:set>
                                      <p:cBhvr>
                                        <p:cTn dur="1" fill="hold" id="52">
                                          <p:stCondLst>
                                            <p:cond delay="499"/>
                                          </p:stCondLst>
                                        </p:cTn>
                                        <p:tgtEl>
                                          <p:spTgt spid="6"/>
                                        </p:tgtEl>
                                        <p:attrNameLst>
                                          <p:attrName>style.visibility</p:attrName>
                                        </p:attrNameLst>
                                      </p:cBhvr>
                                      <p:to>
                                        <p:strVal val="hidden"/>
                                      </p:to>
                                    </p:set>
                                  </p:childTnLst>
                                </p:cTn>
                              </p:par>
                              <p:par>
                                <p:cTn fill="hold" id="53" nodeType="withEffect" presetClass="exit" presetID="10" presetSubtype="0">
                                  <p:stCondLst>
                                    <p:cond delay="0"/>
                                  </p:stCondLst>
                                  <p:childTnLst>
                                    <p:animEffect filter="fade" transition="out">
                                      <p:cBhvr>
                                        <p:cTn dur="500" id="54"/>
                                        <p:tgtEl>
                                          <p:spTgt spid="7"/>
                                        </p:tgtEl>
                                      </p:cBhvr>
                                    </p:animEffect>
                                    <p:set>
                                      <p:cBhvr>
                                        <p:cTn dur="1" fill="hold" id="55">
                                          <p:stCondLst>
                                            <p:cond delay="499"/>
                                          </p:stCondLst>
                                        </p:cTn>
                                        <p:tgtEl>
                                          <p:spTgt spid="7"/>
                                        </p:tgtEl>
                                        <p:attrNameLst>
                                          <p:attrName>style.visibility</p:attrName>
                                        </p:attrNameLst>
                                      </p:cBhvr>
                                      <p:to>
                                        <p:strVal val="hidden"/>
                                      </p:to>
                                    </p:set>
                                  </p:childTnLst>
                                </p:cTn>
                              </p:par>
                              <p:par>
                                <p:cTn fill="hold" grpId="1" id="56" nodeType="withEffect" presetClass="exit" presetID="10" presetSubtype="0">
                                  <p:stCondLst>
                                    <p:cond delay="0"/>
                                  </p:stCondLst>
                                  <p:childTnLst>
                                    <p:animEffect filter="fade" transition="out">
                                      <p:cBhvr>
                                        <p:cTn dur="500" id="57"/>
                                        <p:tgtEl>
                                          <p:spTgt spid="14"/>
                                        </p:tgtEl>
                                      </p:cBhvr>
                                    </p:animEffect>
                                    <p:set>
                                      <p:cBhvr>
                                        <p:cTn dur="1" fill="hold" id="58">
                                          <p:stCondLst>
                                            <p:cond delay="499"/>
                                          </p:stCondLst>
                                        </p:cTn>
                                        <p:tgtEl>
                                          <p:spTgt spid="14"/>
                                        </p:tgtEl>
                                        <p:attrNameLst>
                                          <p:attrName>style.visibility</p:attrName>
                                        </p:attrNameLst>
                                      </p:cBhvr>
                                      <p:to>
                                        <p:strVal val="hidden"/>
                                      </p:to>
                                    </p:set>
                                  </p:childTnLst>
                                </p:cTn>
                              </p:par>
                              <p:par>
                                <p:cTn fill="hold" grpId="1" id="59" nodeType="withEffect" presetClass="exit" presetID="10" presetSubtype="0">
                                  <p:stCondLst>
                                    <p:cond delay="0"/>
                                  </p:stCondLst>
                                  <p:childTnLst>
                                    <p:animEffect filter="fade" transition="out">
                                      <p:cBhvr>
                                        <p:cTn dur="500" id="60"/>
                                        <p:tgtEl>
                                          <p:spTgt spid="15"/>
                                        </p:tgtEl>
                                      </p:cBhvr>
                                    </p:animEffect>
                                    <p:set>
                                      <p:cBhvr>
                                        <p:cTn dur="1" fill="hold" id="61">
                                          <p:stCondLst>
                                            <p:cond delay="499"/>
                                          </p:stCondLst>
                                        </p:cTn>
                                        <p:tgtEl>
                                          <p:spTgt spid="15"/>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16"/>
                                        </p:tgtEl>
                                      </p:cBhvr>
                                    </p:animEffect>
                                    <p:set>
                                      <p:cBhvr>
                                        <p:cTn dur="1" fill="hold" id="64">
                                          <p:stCondLst>
                                            <p:cond delay="499"/>
                                          </p:stCondLst>
                                        </p:cTn>
                                        <p:tgtEl>
                                          <p:spTgt spid="16"/>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4"/>
                                        </p:tgtEl>
                                      </p:cBhvr>
                                    </p:animEffect>
                                    <p:set>
                                      <p:cBhvr>
                                        <p:cTn dur="1" fill="hold" id="67">
                                          <p:stCondLst>
                                            <p:cond delay="499"/>
                                          </p:stCondLst>
                                        </p:cTn>
                                        <p:tgtEl>
                                          <p:spTgt spid="24"/>
                                        </p:tgtEl>
                                        <p:attrNameLst>
                                          <p:attrName>style.visibility</p:attrName>
                                        </p:attrNameLst>
                                      </p:cBhvr>
                                      <p:to>
                                        <p:strVal val="hidden"/>
                                      </p:to>
                                    </p:set>
                                  </p:childTnLst>
                                </p:cTn>
                              </p:par>
                              <p:par>
                                <p:cTn fill="hold" id="68" nodeType="withEffect" presetClass="exit" presetID="10" presetSubtype="0">
                                  <p:stCondLst>
                                    <p:cond delay="0"/>
                                  </p:stCondLst>
                                  <p:childTnLst>
                                    <p:animEffect filter="fade" transition="out">
                                      <p:cBhvr>
                                        <p:cTn dur="500" id="69"/>
                                        <p:tgtEl>
                                          <p:spTgt spid="27"/>
                                        </p:tgtEl>
                                      </p:cBhvr>
                                    </p:animEffect>
                                    <p:set>
                                      <p:cBhvr>
                                        <p:cTn dur="1" fill="hold" id="70">
                                          <p:stCondLst>
                                            <p:cond delay="499"/>
                                          </p:stCondLst>
                                        </p:cTn>
                                        <p:tgtEl>
                                          <p:spTgt spid="27"/>
                                        </p:tgtEl>
                                        <p:attrNameLst>
                                          <p:attrName>style.visibility</p:attrName>
                                        </p:attrNameLst>
                                      </p:cBhvr>
                                      <p:to>
                                        <p:strVal val="hidden"/>
                                      </p:to>
                                    </p:set>
                                  </p:childTnLst>
                                </p:cTn>
                              </p:par>
                              <p:par>
                                <p:cTn fill="hold" grpId="1" id="71" nodeType="withEffect" presetClass="exit" presetID="10" presetSubtype="0">
                                  <p:stCondLst>
                                    <p:cond delay="0"/>
                                  </p:stCondLst>
                                  <p:childTnLst>
                                    <p:animEffect filter="fade" transition="out">
                                      <p:cBhvr>
                                        <p:cTn dur="500" id="72"/>
                                        <p:tgtEl>
                                          <p:spTgt spid="25"/>
                                        </p:tgtEl>
                                      </p:cBhvr>
                                    </p:animEffect>
                                    <p:set>
                                      <p:cBhvr>
                                        <p:cTn dur="1" fill="hold" id="73">
                                          <p:stCondLst>
                                            <p:cond delay="499"/>
                                          </p:stCondLst>
                                        </p:cTn>
                                        <p:tgtEl>
                                          <p:spTgt spid="25"/>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500" id="75"/>
                                        <p:tgtEl>
                                          <p:spTgt spid="30"/>
                                        </p:tgtEl>
                                      </p:cBhvr>
                                    </p:animEffect>
                                    <p:set>
                                      <p:cBhvr>
                                        <p:cTn dur="1" fill="hold" id="76">
                                          <p:stCondLst>
                                            <p:cond delay="499"/>
                                          </p:stCondLst>
                                        </p:cTn>
                                        <p:tgtEl>
                                          <p:spTgt spid="30"/>
                                        </p:tgtEl>
                                        <p:attrNameLst>
                                          <p:attrName>style.visibility</p:attrName>
                                        </p:attrNameLst>
                                      </p:cBhvr>
                                      <p:to>
                                        <p:strVal val="hidden"/>
                                      </p:to>
                                    </p:set>
                                  </p:childTnLst>
                                </p:cTn>
                              </p:par>
                              <p:par>
                                <p:cTn fill="hold" grpId="1" id="77" nodeType="withEffect" presetClass="exit" presetID="10" presetSubtype="0">
                                  <p:stCondLst>
                                    <p:cond delay="0"/>
                                  </p:stCondLst>
                                  <p:childTnLst>
                                    <p:animEffect filter="fade" transition="out">
                                      <p:cBhvr>
                                        <p:cTn dur="500" id="78"/>
                                        <p:tgtEl>
                                          <p:spTgt spid="28"/>
                                        </p:tgtEl>
                                      </p:cBhvr>
                                    </p:animEffect>
                                    <p:set>
                                      <p:cBhvr>
                                        <p:cTn dur="1" fill="hold" id="79">
                                          <p:stCondLst>
                                            <p:cond delay="499"/>
                                          </p:stCondLst>
                                        </p:cTn>
                                        <p:tgtEl>
                                          <p:spTgt spid="2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grpId="0" spid="14"/>
      <p:bldP grpId="1" spid="14"/>
      <p:bldP animBg="1" grpId="0" spid="15"/>
      <p:bldP animBg="1" grpId="1" spid="15"/>
      <p:bldP animBg="1" grpId="0" spid="16"/>
      <p:bldP animBg="1" grpId="1" spid="16"/>
      <p:bldP grpId="0" spid="24"/>
      <p:bldP grpId="1" spid="24"/>
      <p:bldP grpId="0" spid="25"/>
      <p:bldP grpId="1" spid="25"/>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47959-6D64-9B03-443B-862FAD394066}"/>
              </a:ext>
            </a:extLst>
          </p:cNvPr>
          <p:cNvSpPr txBox="1"/>
          <p:nvPr/>
        </p:nvSpPr>
        <p:spPr>
          <a:xfrm>
            <a:off x="4835047" y="3198167"/>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844368202"/>
      </p:ext>
    </p:extLst>
  </p:cSld>
  <p:clrMapOvr>
    <a:masterClrMapping/>
  </p:clrMapOvr>
  <p:transition advTm="46000" spd="med"/>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E49ED21F-79DA-4E01-90E5-4515DCC2C513}"/>
  <p:tag name="ISPRING_OUTPUT_FOLDER" val="[[&quot;\uFFFD\u007F\uFFFD\uFFFD{6BE92DC9-446C-4AE2-8C04-F8B8C6EF443B}&quot;,&quot;C:\\Users\\alita\\Documents\\0. Clientes LOCAL\\DHIS2\\Fundamentals\\2.0\\Data Capture and validation\\M3&quot;],[&quot;W\uFFFD\uFFFD\uFFFD{0EE2C415-B14D-4F68-A37A-B962E8EEF89A}&quot;,&quot;C:\\Users\\Grant\\Desktop&quot;]]"/>
  <p:tag name="ISPRING_PLAYERS_CUSTOMIZATION_2" val="UEsDBBQAAgAIAHWz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Wz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Wz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1s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Wz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1s1BUjnP2+moAAADlAAAAHAAAAG5vbmUvaHRtbF9za2luX3NldHRpbmdzLmpzb26r5lIAAqUcJQUrhWowG8xPKi0pyc/TS87PK0nNK9HLyy/KTQSrUVJ2AwMlHZyK88tSiwgoTUtMTkUx1NTIwskFp0qEiSZO5i7OlsjqChLTU/WSEpOz04vyS/NSIMqcXV0MXYyVwKpquWoBUEsDBBQAAgAIAHWz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FWF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VY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Vh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FWF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Vh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VY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FWFhUlBOzImkAAABuAAAAHAAAAHVuaXZlcnNhbC9sb2NhbF9zZXR0aW5ncy54bWwNzDEOgzAMQNGdU1jeKe3WgcDGVpbSA1jERZEcG5GA4PZk+8PTb/szChy8pWDq8PV4IrDO5oMuDn/TUL8RUib1JKbsUA2h76pWbCb5cs4FJliFLt4mjiUyjxSLHHYRqOFTXv/AHpuuugFQSwMEFAACAAgARVh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RVhYVDqd53BLAAAAawAAABsAAAB1bml2ZXJzYWwvdW5pdmVyc2FsLnBuZy54bWyzsa/IzVEoSy0qzszPs1Uy1DNQsrfj5bIpKEoty0wtV6gAigEFIUBJoRLINUJwyzNTSjKAQgYWFgjBjNTM9IwSWyULQzO4oD7QTABQSwMEFAACAAgAeLN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4s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iz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eLN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4s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4s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eLNQVLx9NfdKAAAASQAAAB8AAAB2aWRlb2xlY3R1cmUvbG9jYWxfc2V0dGluZ3MueG1ss7GvyM1RKEstKs7Mz7NVMtQzUFJIzUvOT8nMS7dVCg1x07VQUiguScxLSczJz0u1VcrLV1Kwt+OyyclPTswJTi0pASos1rfjAgBQSwECAAAUAAIACAB1s1BUMhu6IvkDAADgDgAAGAAAAAAAAAABAAAAAAAAAAAAbm9uZS9jb21tb25fbWVzc2FnZXMubG5nUEsBAgAAFAACAAgAdbNQVBUeYBujAAAAfwEAACkAAAAAAAAAAQAAAAAALwQAAG5vbmUvcGxheWJhY2tfYW5kX25hdmlnYXRpb25fc2V0dGluZ3MueG1sUEsBAgAAFAACAAgAdbNQVB9UimowAwAAxw4AACIAAAAAAAAAAQAAAAAAGQUAAG5vbmUvZmxhc2hfcHVibGlzaGluZ19zZXR0aW5ncy54bWxQSwECAAAUAAIACAB1s1BUcVeUnRUBAADRAgAAHAAAAAAAAAABAAAAAACJCAAAbm9uZS9mbGFzaF9za2luX3NldHRpbmdzLnhtbFBLAQIAABQAAgAIAHWzUFTXm3CWKwMAAG8OAAAhAAAAAAAAAAEAAAAAANgJAABub25lL2h0bWxfcHVibGlzaGluZ19zZXR0aW5ncy54bWxQSwECAAAUAAIACAB1s1BUjnP2+moAAADlAAAAHAAAAAAAAAABAAAAAABCDQAAbm9uZS9odG1sX3NraW5fc2V0dGluZ3MuanNvblBLAQIAABQAAgAIAHWzUFS8fTX3SgAAAEkAAAAXAAAAAAAAAAEAAAAAAOYNAABub25lL2xvY2FsX3NldHRpbmdzLnhtbFBLAQIAABQAAgAIAJZgkFPuA81MSQMAAOMJAAAUAAAAAAAAAAEAAAAAAGUOAAB1bml2ZXJzYWwvcGxheWVyLnhtbFBLAQIAABQAAgAIAEVYWFQGoq6pcgYAACYZAAAdAAAAAAAAAAEAAAAAAOARAAB1bml2ZXJzYWwvY29tbW9uX21lc3NhZ2VzLmxuZ1BLAQIAABQAAgAIAEVYWFQVHmAbowAAAH8BAAAuAAAAAAAAAAEAAAAAAI0YAAB1bml2ZXJzYWwvcGxheWJhY2tfYW5kX25hdmlnYXRpb25fc2V0dGluZ3MueG1sUEsBAgAAFAACAAgARVhYVJz/rQVSBAAA3BUAACcAAAAAAAAAAQAAAAAAfBkAAHVuaXZlcnNhbC9mbGFzaF9wdWJsaXNoaW5nX3NldHRpbmdzLnhtbFBLAQIAABQAAgAIAEVYWFSNnu+/fwMAAOEMAAAhAAAAAAAAAAEAAAAAABMeAAB1bml2ZXJzYWwvZmxhc2hfc2tpbl9zZXR0aW5ncy54bWxQSwECAAAUAAIACABFWFhUV9GaZ0wEAABmFQAAJgAAAAAAAAABAAAAAADRIQAAdW5pdmVyc2FsL2h0bWxfcHVibGlzaGluZ19zZXR0aW5ncy54bWxQSwECAAAUAAIACABFWFhUDvLBv70BAACMBgAAIQAAAAAAAAABAAAAAABhJgAAdW5pdmVyc2FsL2h0bWxfc2tpbl9zZXR0aW5ncy5qc29uUEsBAgAAFAACAAgARVhYVJQTsyJpAAAAbgAAABwAAAAAAAAAAQAAAAAAXSgAAHVuaXZlcnNhbC9sb2NhbF9zZXR0aW5ncy54bWxQSwECAAAUAAIACABFWFhU49I+v1ETAACGOQAAFwAAAAAAAAAAAAAAAAAAKQAAdW5pdmVyc2FsL3VuaXZlcnNhbC5wbmdQSwECAAAUAAIACABFWFhUOp3ncEsAAABrAAAAGwAAAAAAAAABAAAAAACGPAAAdW5pdmVyc2FsL3VuaXZlcnNhbC5wbmcueG1sUEsBAgAAFAACAAgAeLNQVPaxDkKjBQAApRUAACAAAAAAAAAAAQAAAAAACj0AAHZpZGVvbGVjdHVyZS9jb21tb25fbWVzc2FnZXMubG5nUEsBAgAAFAACAAgAeLNQVBUeYBujAAAAfwEAADEAAAAAAAAAAQAAAAAA60IAAHZpZGVvbGVjdHVyZS9wbGF5YmFja19hbmRfbmF2aWdhdGlvbl9zZXR0aW5ncy54bWxQSwECAAAUAAIACAB4s1BUp4ruNgwFAADlGQAAKgAAAAAAAAABAAAAAADdQwAAdmlkZW9sZWN0dXJlL2ZsYXNoX3B1Ymxpc2hpbmdfc2V0dGluZ3MueG1sUEsBAgAAFAACAAgAeLNQVI92Vf5vAgAAhwgAACQAAAAAAAAAAQAAAAAAMUkAAHZpZGVvbGVjdHVyZS9mbGFzaF9za2luX3NldHRpbmdzLnhtbFBLAQIAABQAAgAIAHizUFR8n4QKAgUAAF0ZAAApAAAAAAAAAAEAAAAAAOJLAAB2aWRlb2xlY3R1cmUvaHRtbF9wdWJsaXNoaW5nX3NldHRpbmdzLnhtbFBLAQIAABQAAgAIAHizUFSTaEB+hwEAANkEAAAkAAAAAAAAAAEAAAAAACtRAAB2aWRlb2xlY3R1cmUvaHRtbF9za2luX3NldHRpbmdzLmpzb25QSwECAAAUAAIACAB4s1BUvH0190oAAABJAAAAHwAAAAAAAAABAAAAAAD0UgAAdmlkZW9sZWN0dXJlL2xvY2FsX3NldHRpbmdzLnhtbFBLBQYAAAAAGAAYAGoHAAB7UwAAAAA="/>
  <p:tag name="ISPRING_ULTRA_SCORM_COURCE_TITLE" val="3.2.1 Data Capture and Validation - Batch Validation Rule Analysis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 have seen how you can validate data from a single data set once it has been entered, how can you validate large amounts of data, such as data from multiple data sets, at once? In this video, you’ll learn how the Batch Validation Rule Analysis allows you to ensure data quality across multiple data sets, periods and organisation units. You’ll start by using the DHIS2 Data Quality app to open up the validation rule analysis function then you’ll run a batch analysis and inspect the results to see which rules have been violat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1 Batch Validation Rule Analysis&quot;,&quot;onlineDestinationFolderId&quot;:&quot;f8bfc4fc-5cef-11ec-ae3d-1a78df316eb9&quot;,&quot;onlineDestinationUrl&quot;:&quot;dhis2-academy.ispring.com&quot;}}"/>
  <p:tag name="ISPRING_PRESENTATION_TITLE" val="3.2.1 Data Capture and Validation - Batch Validation Rule Analysis [Part 1 of 3]"/>
  <p:tag name="ISPRING_SCREEN_RECS_UPDATED" val="C:\Users\alita\Documents\0. Clientes LOCAL\DHIS2\Fundamentals\2.0\2.Data Capture and validation\M3\3.2.1_BatchValidationRuleAnalysis"/>
  <p:tag name="ISPRING_RESOURCE_FOLDER" val="C:\Users\alita\Documents\0. Clientes LOCAL\DHIS2\Fundamentals\2.0\2.Data Capture and validation\M3\3.2.1_BatchValidationRuleAnalysis"/>
  <p:tag name="ISPRING_PRESENTATION_PATH" val="C:\Users\alita\Documents\0. Clientes LOCAL\DHIS2\Fundamentals\2.0\2.Data Capture and validation\M3\3.2.1_BatchValidationRuleAnalysis.pptx"/>
  <p:tag name="FLASHSPRING_ZOOM_TAG" val="76"/>
  <p:tag name="ISPRING_PRESENTATION_INFO_2" val="&lt;?xml version=&quot;1.0&quot; encoding=&quot;UTF-8&quot; standalone=&quot;no&quot; ?&gt;&#10;&lt;presentation2&gt;&#10;&#10;  &lt;slides&gt;&#10;    &lt;slide id=&quot;{C5188907-4A20-441E-B836-B892159A214F}&quot; pptId=&quot;299&quot;/&gt;&#10;    &lt;slide id=&quot;{939B9FE4-E699-4A4D-BBEE-817EE0753823}&quot; pptId=&quot;300&quot;/&gt;&#10;    &lt;slide id=&quot;{BF558D01-B9C2-489B-98AB-05D958186494}&quot; pptId=&quot;301&quot;/&gt;&#10;    &lt;slide id=&quot;{5F1DC311-67C7-4CBD-B615-C65C4A79AEE7}&quot; pptId=&quot;302&quot;/&gt;&#10;    &lt;slide id=&quot;{F094CDD9-5910-43C3-A449-172E95A1195A}&quot; pptId=&quot;305&quot;/&gt;&#10;    &lt;slide id=&quot;{3F01D8BE-FAFD-4C37-AE52-EED892C58F65}&quot; pptId=&quot;306&quot;/&gt;&#10;    &lt;slide id=&quot;{28C0748C-6B13-4963-B3C2-8A37715958C4}&quot; pptId=&quot;304&quot;/&gt;&#10;    &lt;slide id=&quot;{263BBD72-9092-4BB6-A403-FA96013948D2}&quot; pptId=&quot;307&quot;/&gt;&#10;    &lt;slide id=&quot;{E8C35C0F-4349-4AAE-AB58-6A6BBE009663}&quot; pptId=&quot;308&quot;/&gt;&#10;    &lt;slide id=&quot;{33E9E443-02CC-4D15-9696-45D4B003E404}&quot; pptId=&quot;309&quot;/&gt;&#10;    &lt;slide id=&quot;{BF165820-48D1-4C18-8E40-83A8C47CD67C}&quot; pptId=&quot;312&quot;/&gt;&#10;    &lt;slide id=&quot;{A6F06CBC-D496-4CB0-8148-6FCA0A53F547}&quot; pptId=&quot;313&quot;/&gt;&#10;    &lt;slide id=&quot;{403A181A-D24B-49BA-90F4-5B2FF868BCBF}&quot; pptId=&quot;314&quot;/&gt;&#10;    &lt;slide id=&quot;{CE15813E-5E54-4CEE-8C66-640EA7CE25B8}&quot; pptId=&quot;310&quot;/&gt;&#10;    &lt;slide id=&quot;{22E5BF9F-DBDC-4746-B154-5511ACB9C8ED}&quot; pptId=&quot;311&quot;/&gt;&#10;    &lt;slide id=&quot;{F09D4568-3CC2-47EA-B848-C60824F2EF30}&quot; pptId=&quot;315&quot;/&gt;&#10;    &lt;slide id=&quot;{4453A9A8-6E4A-47E1-A911-67D3DE603700}&quot; pptId=&quot;316&quot;/&gt;&#10;    &lt;slide id=&quot;{77AE0A2C-4B72-4D40-AE79-B1BBFF557468}&quot; pptId=&quot;303&quot;/&gt;&#10;    &lt;slide id=&quot;{45E31122-97FE-40E5-9022-321AF8050136}&quot; pptId=&quot;272&quot;/&gt;&#10;  &lt;/slides&gt;&#10;&#10;  &lt;narration&gt;&#10;    &lt;audioTracks&gt;&#10;      &lt;audioTrack muted=&quot;false&quot; name=&quot;intro&quot; resource=&quot;fd09bade&quot; slideId=&quot;{C5188907-4A20-441E-B836-B892159A214F}&quot; startTime=&quot;0&quot; stepIndex=&quot;0&quot; volume=&quot;1&quot;&gt;&#10;        &lt;audio channels=&quot;2&quot; format=&quot;fltp&quot; sampleRate=&quot;44100&quot;/&gt;&#10;      &lt;/audioTrack&gt;&#10;      &lt;audioTrack muted=&quot;false&quot; name=&quot;Slide 2&quot; resource=&quot;587377f6&quot; slideId=&quot;{939B9FE4-E699-4A4D-BBEE-817EE0753823}&quot; startTime=&quot;0&quot; stepIndex=&quot;0&quot; volume=&quot;1&quot;&gt;&#10;        &lt;audio channels=&quot;2&quot; format=&quot;fltp&quot; sampleRate=&quot;48000&quot;/&gt;&#10;      &lt;/audioTrack&gt;&#10;      &lt;audioTrack muted=&quot;false&quot; name=&quot;Text-to-speech clip — Audio  2&quot; resource=&quot;ee50a28b&quot; slideId=&quot;{BF558D01-B9C2-489B-98AB-05D958186494}&quot; startTime=&quot;0&quot; stepIndex=&quot;0&quot; volume=&quot;1&quot;&gt;&#10;        &lt;audio channels=&quot;2&quot; format=&quot;fltp&quot; sampleRate=&quot;48000&quot;/&gt;&#10;      &lt;/audioTrack&gt;&#10;      &lt;audioTrack muted=&quot;false&quot; name=&quot;Text-to-speech clip — Audio  3&quot; resource=&quot;487e0cfc&quot; slideId=&quot;{5F1DC311-67C7-4CBD-B615-C65C4A79AEE7}&quot; startTime=&quot;0&quot; stepIndex=&quot;0&quot; volume=&quot;1&quot;&gt;&#10;        &lt;audio channels=&quot;2&quot; format=&quot;fltp&quot; sampleRate=&quot;48000&quot;/&gt;&#10;      &lt;/audioTrack&gt;&#10;      &lt;audioTrack muted=&quot;false&quot; name=&quot;Text-to-speech clip — Audio  4&quot; resource=&quot;95f60255&quot; slideId=&quot;{F094CDD9-5910-43C3-A449-172E95A1195A}&quot; startTime=&quot;0&quot; stepIndex=&quot;0&quot; volume=&quot;1&quot;&gt;&#10;        &lt;audio channels=&quot;2&quot; format=&quot;fltp&quot; sampleRate=&quot;48000&quot;/&gt;&#10;      &lt;/audioTrack&gt;&#10;      &lt;audioTrack muted=&quot;false&quot; name=&quot;Text-to-speech clip — Audio  5&quot; resource=&quot;c1f3d9fe&quot; slideId=&quot;{3F01D8BE-FAFD-4C37-AE52-EED892C58F65}&quot; startTime=&quot;0&quot; stepIndex=&quot;0&quot; volume=&quot;1&quot;&gt;&#10;        &lt;audio channels=&quot;2&quot; format=&quot;fltp&quot; sampleRate=&quot;48000&quot;/&gt;&#10;      &lt;/audioTrack&gt;&#10;      &lt;audioTrack muted=&quot;false&quot; name=&quot;Text-to-speech clip — Audio  6&quot; resource=&quot;b222df7f&quot; slideId=&quot;{263BBD72-9092-4BB6-A403-FA96013948D2}&quot; startTime=&quot;0&quot; stepIndex=&quot;0&quot; volume=&quot;1&quot;&gt;&#10;        &lt;audio channels=&quot;2&quot; format=&quot;fltp&quot; sampleRate=&quot;48000&quot;/&gt;&#10;      &lt;/audioTrack&gt;&#10;      &lt;audioTrack muted=&quot;false&quot; name=&quot;Text-to-speech clip — Audio  7&quot; resource=&quot;98fd50b3&quot; slideId=&quot;{33E9E443-02CC-4D15-9696-45D4B003E404}&quot; startTime=&quot;0&quot; stepIndex=&quot;0&quot; volume=&quot;1&quot;&gt;&#10;        &lt;audio channels=&quot;2&quot; format=&quot;fltp&quot; sampleRate=&quot;48000&quot;/&gt;&#10;      &lt;/audioTrack&gt;&#10;      &lt;audioTrack muted=&quot;false&quot; name=&quot;Text-to-speech clip — Audio  8&quot; resource=&quot;9ee9a7ec&quot; slideId=&quot;{BF165820-48D1-4C18-8E40-83A8C47CD67C}&quot; startTime=&quot;0&quot; stepIndex=&quot;0&quot; volume=&quot;1&quot;&gt;&#10;        &lt;audio channels=&quot;2&quot; format=&quot;fltp&quot; sampleRate=&quot;48000&quot;/&gt;&#10;      &lt;/audioTrack&gt;&#10;      &lt;audioTrack muted=&quot;false&quot; name=&quot;Text-to-speech clip — Audio  9&quot; resource=&quot;6542fc50&quot; slideId=&quot;{A6F06CBC-D496-4CB0-8148-6FCA0A53F547}&quot; startTime=&quot;0&quot; stepIndex=&quot;0&quot; volume=&quot;1&quot;&gt;&#10;        &lt;audio channels=&quot;2&quot; format=&quot;fltp&quot; sampleRate=&quot;48000&quot;/&gt;&#10;      &lt;/audioTrack&gt;&#10;      &lt;audioTrack muted=&quot;false&quot; name=&quot;Text-to-speech clip — Audio  10&quot; resource=&quot;69afcd82&quot; slideId=&quot;{403A181A-D24B-49BA-90F4-5B2FF868BCBF}&quot; startTime=&quot;0&quot; stepIndex=&quot;0&quot; volume=&quot;1&quot;&gt;&#10;        &lt;audio channels=&quot;2&quot; format=&quot;fltp&quot; sampleRate=&quot;48000&quot;/&gt;&#10;      &lt;/audioTrack&gt;&#10;      &lt;audioTrack muted=&quot;false&quot; name=&quot;Text-to-speech clip — Audio  11&quot; resource=&quot;e993410b&quot; slideId=&quot;{22E5BF9F-DBDC-4746-B154-5511ACB9C8ED}&quot; startTime=&quot;0&quot; stepIndex=&quot;0&quot; volume=&quot;1&quot;&gt;&#10;        &lt;audio channels=&quot;2&quot; format=&quot;fltp&quot; sampleRate=&quot;48000&quot;/&gt;&#10;      &lt;/audioTrack&gt;&#10;      &lt;audioTrack muted=&quot;false&quot; name=&quot;Text-to-speech clip — Audio  12&quot; resource=&quot;1027a239&quot; slideId=&quot;{F09D4568-3CC2-47EA-B848-C60824F2EF30}&quot; startTime=&quot;0&quot; stepIndex=&quot;0&quot; volume=&quot;1&quot;&gt;&#10;        &lt;audio channels=&quot;2&quot; format=&quot;fltp&quot; sampleRate=&quot;48000&quot;/&gt;&#10;      &lt;/audioTrack&gt;&#10;      &lt;audioTrack muted=&quot;false&quot; name=&quot;Text-to-speech clip — Audio  13&quot; resource=&quot;bd295951&quot; slideId=&quot;{4453A9A8-6E4A-47E1-A911-67D3DE603700}&quot; startTime=&quot;0&quot; stepIndex=&quot;0&quot; volume=&quot;1&quot;&gt;&#10;        &lt;audio channels=&quot;2&quot; format=&quot;fltp&quot; sampleRate=&quot;48000&quot;/&gt;&#10;      &lt;/audioTrack&gt;&#10;      &lt;audioTrack muted=&quot;false&quot; name=&quot;Text-to-speech clip — Audio  14&quot; resource=&quot;ac9fbc4f&quot; slideId=&quot;{77AE0A2C-4B72-4D40-AE79-B1BBFF557468}&quot; startTime=&quot;0&quot; stepIndex=&quot;0&quot; volume=&quot;1&quot;&gt;&#10;        &lt;audio channels=&quot;2&quot; format=&quot;fltp&quot; sampleRate=&quot;48000&quot;/&gt;&#10;      &lt;/audioTrack&gt;&#10;      &lt;audioTrack muted=&quot;false&quot; name=&quot;outro&quot; resource=&quot;81623e70&quot; slideId=&quot;{45E31122-97FE-40E5-9022-321AF8050136}&quot; startTime=&quot;0&quot; stepIndex=&quot;0&quot; volume=&quot;1&quot;&gt;&#10;        &lt;audio channels=&quot;2&quot; format=&quot;flt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C3A0B87-5D42-4278-A2F1-62902B239A35}:308"/>
  <p:tag name="ISPRING_SLIDE_INDENT_LEVEL" val="0"/>
  <p:tag name="GENSWF_ADVANCE_TIME" val="46.000"/>
  <p:tag name="ISPRING_SLIDE_ID_2" val="{E8C35C0F-4349-4AAE-AB58-6A6BBE00966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7F35F86-CBF8-43F5-A501-F1FAE834060F}:309"/>
  <p:tag name="ISPRING_SLIDE_INDENT_LEVEL" val="0"/>
  <p:tag name="TIMING" val="|1.185|1.461|2.672|3.703|3.146"/>
  <p:tag name="GENSWF_ADVANCE_TIME" val="13.480"/>
  <p:tag name="ISPRING_SLIDE_ID_2" val="{33E9E443-02CC-4D15-9696-45D4B003E40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7FBE964-982F-436E-9E52-B8C1CFF12D99}:312"/>
  <p:tag name="ISPRING_SLIDE_INDENT_LEVEL" val="0"/>
  <p:tag name="GENSWF_ADVANCE_TIME" val="11.123"/>
  <p:tag name="TIMING" val="|1.73|2.293|2.036|1.642|2.109"/>
  <p:tag name="ISPRING_SLIDE_ID_2" val="{BF165820-48D1-4C18-8E40-83A8C47CD67C}"/>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9030DEE-9687-4D17-BBF4-3C1C38DF11C8}:313"/>
  <p:tag name="ISPRING_SLIDE_INDENT_LEVEL" val="0"/>
  <p:tag name="GENSWF_ADVANCE_TIME" val="25.770"/>
  <p:tag name="TIMING" val="|3.846|8.187|1.467|6.255|4.918"/>
  <p:tag name="ISPRING_SLIDE_ID_2" val="{A6F06CBC-D496-4CB0-8148-6FCA0A53F547}"/>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88B15A5-DE3F-473E-914F-D06094353A5C}:314"/>
  <p:tag name="ISPRING_SLIDE_INDENT_LEVEL" val="0"/>
  <p:tag name="ISPRING_SLIDE_ID_2" val="{403A181A-D24B-49BA-90F4-5B2FF868BCBF}"/>
  <p:tag name="GENSWF_ADVANCE_TIME" val="13.128"/>
  <p:tag name="TIMING" val="|1.454|11.39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5207BC8-5DCF-418F-9388-93B63D57DCAC}:310"/>
  <p:tag name="ISPRING_SLIDE_INDENT_LEVEL" val="0"/>
  <p:tag name="TIMING" val="|2.773"/>
  <p:tag name="GENSWF_ADVANCE_TIME" val="41.000"/>
  <p:tag name="ISPRING_SLIDE_ID_2" val="{CE15813E-5E54-4CEE-8C66-640EA7CE25B8}"/>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162BC8-D821-49DF-A603-0D581CBE36B4}:311"/>
  <p:tag name="ISPRING_SLIDE_INDENT_LEVEL" val="0"/>
  <p:tag name="GENSWF_ADVANCE_TIME" val="12.037"/>
  <p:tag name="TIMING" val="|2.204|4.033|4.922"/>
  <p:tag name="ISPRING_SLIDE_ID_2" val="{22E5BF9F-DBDC-4746-B154-5511ACB9C8ED}"/>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C6F722-C096-4FD1-9EC3-E0990374B8C0}:315"/>
  <p:tag name="ISPRING_SLIDE_INDENT_LEVEL" val="0"/>
  <p:tag name="GENSWF_ADVANCE_TIME" val="14.520"/>
  <p:tag name="TIMING" val="|3.542|4.858|1.938"/>
  <p:tag name="ISPRING_SLIDE_ID_2" val="{F09D4568-3CC2-47EA-B848-C60824F2EF30}"/>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0C1F4-0217-43EE-A541-62EC4498A6E8}:316"/>
  <p:tag name="ISPRING_SLIDE_INDENT_LEVEL" val="0"/>
  <p:tag name="TIMING" val="|0.772|2.785|17.049"/>
  <p:tag name="GENSWF_ADVANCE_TIME" val="21.348"/>
  <p:tag name="ISPRING_SLIDE_ID_2" val="{4453A9A8-6E4A-47E1-A911-67D3DE603700}"/>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816D053-5BFA-40A4-8901-C8ED976A739D}:303"/>
  <p:tag name="GENSWF_ADVANCE_TIME" val="23.256"/>
  <p:tag name="TIMING" val="|1.784|2.969|3.189|1.082|1.464|1.732|2.598|2.763"/>
  <p:tag name="ISPRING_SLIDE_ID_2" val="{77AE0A2C-4B72-4D40-AE79-B1BBFF55746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5188907-4A20-441E-B836-B892159A214F}"/>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5E31122-97FE-40E5-9022-321AF805013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F074748-D945-4811-B9B3-A0D670990C2F}:300"/>
  <p:tag name="ISPRING_SLIDE_INDENT_LEVEL" val="0"/>
  <p:tag name="GENSWF_ADVANCE_TIME" val="21.840"/>
  <p:tag name="TIMING" val="|0.83|1.766|8.234|6.36"/>
  <p:tag name="ISPRING_SLIDE_ID_2" val="{939B9FE4-E699-4A4D-BBEE-817EE07538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FAF96F6-17C3-4AAA-847A-039C0D58193B}:301"/>
  <p:tag name="ISPRING_SLIDE_INDENT_LEVEL" val="0"/>
  <p:tag name="GENSWF_ADVANCE_TIME" val="13.368"/>
  <p:tag name="TIMING" val="|1.911|6.277|2.658"/>
  <p:tag name="ISPRING_SLIDE_ID_2" val="{BF558D01-B9C2-489B-98AB-05D958186494}"/>
</p:tagLst>
</file>

<file path=ppt/tags/tag5.xml><?xml version="1.0" encoding="utf-8"?>
<p:tagLst xmlns:a="http://schemas.openxmlformats.org/drawingml/2006/main" xmlns:r="http://schemas.openxmlformats.org/officeDocument/2006/relationships" xmlns:p="http://schemas.openxmlformats.org/presentationml/2006/main">
  <p:tag name="GENSWF_ADVANCE_TIME" val="6.746"/>
  <p:tag name="ISPRING_CUSTOM_TIMING_USED" val="1"/>
  <p:tag name="GENSWF_SLIDE_UID" val="{78BB3EF9-4C63-4CA5-8735-C9F24E89D212}:302"/>
  <p:tag name="ISPRING_SLIDE_INDENT_LEVEL" val="0"/>
  <p:tag name="TIMING" val="|1.73|1.607"/>
  <p:tag name="ISPRING_SLIDE_ID_2" val="{5F1DC311-67C7-4CBD-B615-C65C4A79AEE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E5A6938-4040-4BEC-A69D-4A249EA66985}:305"/>
  <p:tag name="ISPRING_SLIDE_INDENT_LEVEL" val="0"/>
  <p:tag name="GENSWF_ADVANCE_TIME" val="12.456"/>
  <p:tag name="TIMING" val="|1.638|4.202"/>
  <p:tag name="ISPRING_SLIDE_ID_2" val="{F094CDD9-5910-43C3-A449-172E95A1195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E1D4235-1587-4DE6-8E9F-44D465A585D3}:306"/>
  <p:tag name="ISPRING_SLIDE_INDENT_LEVEL" val="0"/>
  <p:tag name="GENSWF_ADVANCE_TIME" val="17.808"/>
  <p:tag name="TIMING" val="|2.72|4.252"/>
  <p:tag name="ISPRING_SLIDE_ID_2" val="{3F01D8BE-FAFD-4C37-AE52-EED892C58F6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2C792DD-A065-4E51-B389-EB07E83DFB1A}:304"/>
  <p:tag name="GENSWF_ADVANCE_TIME" val="75.000"/>
  <p:tag name="ISPRING_SLIDE_ID_2" val="{28C0748C-6B13-4963-B3C2-8A37715958C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BB53AB-E775-4053-A810-730E2F2B92D8}:307"/>
  <p:tag name="ISPRING_SLIDE_INDENT_LEVEL" val="0"/>
  <p:tag name="GENSWF_ADVANCE_TIME" val="37.200"/>
  <p:tag name="TIMING" val="|1.364|1.874|3.886|4.269|1.905|1.926|4.854|12.078"/>
  <p:tag name="ISPRING_SLIDE_ID_2" val="{263BBD72-9092-4BB6-A403-FA96013948D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9237</TotalTime>
  <Words>1177</Words>
  <Application>Microsoft Macintosh PowerPoint</Application>
  <PresentationFormat>Widescreen</PresentationFormat>
  <Paragraphs>97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Arial</vt:lpstr>
      <vt:lpstr>Calibri</vt:lpstr>
      <vt:lpstr>Lato</vt:lpstr>
      <vt:lpstr>Rubik</vt:lpstr>
      <vt:lpstr>Rubik Medium</vt:lpstr>
      <vt:lpstr>DHIS2 Online Academy</vt:lpstr>
      <vt:lpstr>PowerPoint Presentation</vt:lpstr>
      <vt:lpstr>PowerPoint Presentation</vt:lpstr>
      <vt:lpstr>Basic Data Entry Using the Data Entry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Data Capture and Validation - Batch Validation Rule Analysis [Part 1 of 3]</dc:title>
  <dc:subject>elearning</dc:subject>
  <dc:creator>Alejandra Avila</dc:creator>
  <cp:lastModifiedBy>Simona Sekerova</cp:lastModifiedBy>
  <cp:revision>446</cp:revision>
  <dcterms:created xsi:type="dcterms:W3CDTF">2021-02-03T12:41:27Z</dcterms:created>
  <dcterms:modified xsi:type="dcterms:W3CDTF">2023-09-19T12:45:43Z</dcterms:modified>
</cp:coreProperties>
</file>